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21" r:id="rId4"/>
  </p:sldMasterIdLst>
  <p:notesMasterIdLst>
    <p:notesMasterId r:id="rId19"/>
  </p:notesMasterIdLst>
  <p:sldIdLst>
    <p:sldId id="1189" r:id="rId5"/>
    <p:sldId id="1190" r:id="rId6"/>
    <p:sldId id="1179" r:id="rId7"/>
    <p:sldId id="1182" r:id="rId8"/>
    <p:sldId id="1183" r:id="rId9"/>
    <p:sldId id="304" r:id="rId10"/>
    <p:sldId id="333" r:id="rId11"/>
    <p:sldId id="340" r:id="rId12"/>
    <p:sldId id="1185" r:id="rId13"/>
    <p:sldId id="312" r:id="rId14"/>
    <p:sldId id="1186" r:id="rId15"/>
    <p:sldId id="1184" r:id="rId16"/>
    <p:sldId id="1187" r:id="rId17"/>
    <p:sldId id="118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DSC" initials="C" lastIdx="1" clrIdx="0">
    <p:extLst>
      <p:ext uri="{19B8F6BF-5375-455C-9EA6-DF929625EA0E}">
        <p15:presenceInfo xmlns:p15="http://schemas.microsoft.com/office/powerpoint/2012/main" userId="CDS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72" autoAdjust="0"/>
    <p:restoredTop sz="74228" autoAdjust="0"/>
  </p:normalViewPr>
  <p:slideViewPr>
    <p:cSldViewPr snapToGrid="0">
      <p:cViewPr varScale="1">
        <p:scale>
          <a:sx n="90" d="100"/>
          <a:sy n="90" d="100"/>
        </p:scale>
        <p:origin x="9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335D1-7AE3-4984-9AB2-96D183CC2A8B}" type="datetimeFigureOut">
              <a:rPr lang="en-US" smtClean="0"/>
              <a:t>2/2/21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08752-2B3F-47BA-9E2F-A64B16FCA5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9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dirty="0">
                <a:ea typeface="Gulim" pitchFamily="34" charset="-127"/>
              </a:rPr>
              <a:t>Hi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everyone,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My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name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Peipei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Zhou.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I’m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glad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to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present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our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work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Mocha.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Mocha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stands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for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 err="1">
                <a:ea typeface="Gulim" pitchFamily="34" charset="-127"/>
              </a:rPr>
              <a:t>Multinode</a:t>
            </a:r>
            <a:r>
              <a:rPr lang="en-US" altLang="zh-CN" sz="1200" i="0" dirty="0">
                <a:ea typeface="Gulim" pitchFamily="34" charset="-127"/>
              </a:rPr>
              <a:t> Cost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Optimization in Heterogeneous Cloud with Accelerators.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This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the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work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that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had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been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working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when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was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PhD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student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UCLA.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Currently,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am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serving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as</a:t>
            </a:r>
            <a:r>
              <a:rPr lang="zh-CN" altLang="en-US" sz="1200" i="0" dirty="0">
                <a:ea typeface="Gulim" pitchFamily="34" charset="-127"/>
              </a:rPr>
              <a:t>  </a:t>
            </a:r>
            <a:r>
              <a:rPr lang="en-US" altLang="zh-CN" sz="1200" i="0" dirty="0">
                <a:ea typeface="Gulim" pitchFamily="34" charset="-127"/>
              </a:rPr>
              <a:t>tenure-track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assistant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professor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University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of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Pittsburgh,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Electrical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and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Computer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Engineering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department.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829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optimize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case,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launch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utilize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nodes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CPUs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accelerators.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3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optimize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case,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offload</a:t>
            </a:r>
            <a:r>
              <a:rPr lang="zh-CN" altLang="en-US" dirty="0"/>
              <a:t> </a:t>
            </a:r>
            <a:r>
              <a:rPr lang="en-US" altLang="zh-CN" dirty="0" err="1"/>
              <a:t>accleratable</a:t>
            </a:r>
            <a:r>
              <a:rPr lang="zh-CN" altLang="en-US" dirty="0"/>
              <a:t> </a:t>
            </a:r>
            <a:r>
              <a:rPr lang="en-US" altLang="zh-CN" dirty="0"/>
              <a:t>kernels</a:t>
            </a:r>
            <a:r>
              <a:rPr lang="zh-CN" altLang="en-US" dirty="0"/>
              <a:t> </a:t>
            </a:r>
            <a:r>
              <a:rPr lang="en-US" altLang="zh-CN" dirty="0"/>
              <a:t>back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CPUs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keep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resources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utilized</a:t>
            </a:r>
            <a:r>
              <a:rPr lang="zh-CN" altLang="en-US" dirty="0"/>
              <a:t> </a:t>
            </a:r>
            <a:r>
              <a:rPr lang="en-US" altLang="zh-CN" dirty="0"/>
              <a:t>instead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waiting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offloaded</a:t>
            </a:r>
            <a:r>
              <a:rPr lang="zh-CN" altLang="en-US" dirty="0"/>
              <a:t> </a:t>
            </a:r>
            <a:r>
              <a:rPr lang="en-US" altLang="zh-CN" dirty="0"/>
              <a:t>tasks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finished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FPGA.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4800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integrate</a:t>
            </a:r>
            <a:r>
              <a:rPr lang="zh-CN" altLang="en-US" dirty="0"/>
              <a:t> </a:t>
            </a:r>
            <a:r>
              <a:rPr lang="en-US" altLang="zh-CN" dirty="0"/>
              <a:t>these</a:t>
            </a:r>
            <a:r>
              <a:rPr lang="zh-CN" altLang="en-US" dirty="0"/>
              <a:t> </a:t>
            </a:r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techniques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propose</a:t>
            </a:r>
            <a:r>
              <a:rPr lang="zh-CN" altLang="en-US" dirty="0"/>
              <a:t> </a:t>
            </a:r>
            <a:r>
              <a:rPr lang="en-US" altLang="zh-CN" dirty="0"/>
              <a:t>Mocha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shown</a:t>
            </a:r>
            <a:r>
              <a:rPr lang="zh-CN" altLang="en-US" dirty="0"/>
              <a:t> </a:t>
            </a:r>
            <a:r>
              <a:rPr lang="en-US" altLang="zh-CN" dirty="0"/>
              <a:t>here.</a:t>
            </a:r>
            <a:r>
              <a:rPr lang="zh-CN" altLang="en-US" dirty="0"/>
              <a:t> </a:t>
            </a:r>
            <a:r>
              <a:rPr lang="en-US" altLang="zh-CN" dirty="0"/>
              <a:t>Mocha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app</a:t>
            </a:r>
            <a:r>
              <a:rPr lang="zh-CN" altLang="en-US" dirty="0"/>
              <a:t> </a:t>
            </a:r>
            <a:r>
              <a:rPr lang="en-US" altLang="zh-CN" dirty="0"/>
              <a:t>profiling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speedup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calculate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CPU/FPGA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schemes,</a:t>
            </a:r>
            <a:r>
              <a:rPr lang="zh-CN" altLang="en-US" dirty="0"/>
              <a:t> </a:t>
            </a:r>
            <a:r>
              <a:rPr lang="en-US" altLang="zh-CN" dirty="0"/>
              <a:t>then</a:t>
            </a:r>
            <a:r>
              <a:rPr lang="zh-CN" altLang="en-US" dirty="0"/>
              <a:t> </a:t>
            </a:r>
            <a:r>
              <a:rPr lang="en-US" altLang="zh-CN" dirty="0"/>
              <a:t>setup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cluster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request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resources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cloud.</a:t>
            </a:r>
            <a:r>
              <a:rPr lang="zh-CN" altLang="en-US" dirty="0"/>
              <a:t> </a:t>
            </a:r>
            <a:r>
              <a:rPr lang="en-US" altLang="zh-CN" dirty="0"/>
              <a:t>Mocha</a:t>
            </a:r>
            <a:r>
              <a:rPr lang="zh-CN" altLang="en-US" dirty="0"/>
              <a:t> </a:t>
            </a:r>
            <a:r>
              <a:rPr lang="en-US" altLang="zh-CN" dirty="0"/>
              <a:t>runtime</a:t>
            </a:r>
            <a:r>
              <a:rPr lang="zh-CN" altLang="en-US" dirty="0"/>
              <a:t> </a:t>
            </a:r>
            <a:r>
              <a:rPr lang="en-US" altLang="zh-CN" dirty="0"/>
              <a:t>launches</a:t>
            </a:r>
            <a:r>
              <a:rPr lang="zh-CN" altLang="en-US" dirty="0"/>
              <a:t> </a:t>
            </a:r>
            <a:r>
              <a:rPr lang="en-US" altLang="zh-CN" dirty="0"/>
              <a:t>node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manager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communicate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clients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accelerators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balance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workload.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740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using</a:t>
            </a:r>
            <a:r>
              <a:rPr lang="zh-CN" altLang="en-US" dirty="0"/>
              <a:t> </a:t>
            </a:r>
            <a:r>
              <a:rPr lang="en-US" altLang="zh-CN" dirty="0"/>
              <a:t>Mocha,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bring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deploying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AWS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2.77x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less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5%</a:t>
            </a:r>
            <a:r>
              <a:rPr lang="zh-CN" altLang="en-US" dirty="0"/>
              <a:t> </a:t>
            </a:r>
            <a:r>
              <a:rPr lang="en-US" altLang="zh-CN" dirty="0"/>
              <a:t>performance</a:t>
            </a:r>
            <a:r>
              <a:rPr lang="zh-CN" altLang="en-US" dirty="0"/>
              <a:t> </a:t>
            </a:r>
            <a:r>
              <a:rPr lang="en-US" altLang="zh-CN" dirty="0"/>
              <a:t>degradation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HTC</a:t>
            </a:r>
            <a:r>
              <a:rPr lang="zh-CN" altLang="en-US" dirty="0"/>
              <a:t> </a:t>
            </a:r>
            <a:r>
              <a:rPr lang="en-US" altLang="zh-CN" dirty="0"/>
              <a:t>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753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Huawei</a:t>
            </a:r>
            <a:r>
              <a:rPr lang="zh-CN" altLang="en-US" dirty="0"/>
              <a:t> </a:t>
            </a:r>
            <a:r>
              <a:rPr lang="en-US" altLang="zh-CN" dirty="0"/>
              <a:t>Cloud,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bring</a:t>
            </a:r>
            <a:r>
              <a:rPr lang="zh-CN" altLang="en-US" dirty="0"/>
              <a:t> </a:t>
            </a:r>
            <a:r>
              <a:rPr lang="en-US" altLang="zh-CN" dirty="0"/>
              <a:t>down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deploying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1.5x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1.5x</a:t>
            </a:r>
            <a:r>
              <a:rPr lang="zh-CN" altLang="en-US" dirty="0"/>
              <a:t> </a:t>
            </a:r>
            <a:r>
              <a:rPr lang="en-US" altLang="zh-CN" dirty="0"/>
              <a:t>speedup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runtime.</a:t>
            </a:r>
            <a:r>
              <a:rPr lang="zh-CN" altLang="en-US" dirty="0"/>
              <a:t> </a:t>
            </a:r>
            <a:br>
              <a:rPr lang="en-US" altLang="zh-CN" dirty="0"/>
            </a:b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conclusion,</a:t>
            </a:r>
            <a:r>
              <a:rPr lang="zh-CN" altLang="en-US" dirty="0"/>
              <a:t> </a:t>
            </a:r>
            <a:r>
              <a:rPr lang="en-US" altLang="zh-CN" dirty="0"/>
              <a:t>Mocha</a:t>
            </a:r>
            <a:r>
              <a:rPr lang="zh-CN" altLang="en-US" dirty="0"/>
              <a:t> </a:t>
            </a:r>
            <a:r>
              <a:rPr lang="en-US" altLang="zh-CN" dirty="0"/>
              <a:t>provides</a:t>
            </a:r>
            <a:r>
              <a:rPr lang="zh-CN" altLang="en-US" dirty="0"/>
              <a:t> </a:t>
            </a:r>
            <a:r>
              <a:rPr lang="en-US" altLang="zh-CN" dirty="0"/>
              <a:t>an</a:t>
            </a:r>
            <a:r>
              <a:rPr lang="zh-CN" altLang="en-US" dirty="0"/>
              <a:t> </a:t>
            </a:r>
            <a:r>
              <a:rPr lang="en-US" altLang="zh-CN" dirty="0"/>
              <a:t>optimal</a:t>
            </a:r>
            <a:r>
              <a:rPr lang="zh-CN" altLang="en-US" dirty="0"/>
              <a:t> </a:t>
            </a:r>
            <a:r>
              <a:rPr lang="en-US" altLang="zh-CN" dirty="0"/>
              <a:t>CPU/FPGA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allocation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terms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cloud.</a:t>
            </a:r>
          </a:p>
          <a:p>
            <a:r>
              <a:rPr lang="en-US" altLang="zh-CN" dirty="0"/>
              <a:t>If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interested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knowing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about</a:t>
            </a:r>
            <a:r>
              <a:rPr lang="zh-CN" altLang="en-US" dirty="0"/>
              <a:t> </a:t>
            </a:r>
            <a:r>
              <a:rPr lang="en-US" altLang="zh-CN" dirty="0"/>
              <a:t>Mocha,</a:t>
            </a:r>
            <a:r>
              <a:rPr lang="zh-CN" altLang="en-US" dirty="0"/>
              <a:t> </a:t>
            </a:r>
            <a:r>
              <a:rPr lang="en-US" altLang="zh-CN" dirty="0"/>
              <a:t>please</a:t>
            </a:r>
            <a:r>
              <a:rPr lang="zh-CN" altLang="en-US" dirty="0"/>
              <a:t> </a:t>
            </a:r>
            <a:r>
              <a:rPr lang="en-US" altLang="zh-CN" dirty="0"/>
              <a:t>don’t</a:t>
            </a:r>
            <a:r>
              <a:rPr lang="zh-CN" altLang="en-US" dirty="0"/>
              <a:t> </a:t>
            </a:r>
            <a:r>
              <a:rPr lang="en-US" altLang="zh-CN" dirty="0"/>
              <a:t>hesitate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email</a:t>
            </a:r>
            <a:r>
              <a:rPr lang="zh-CN" altLang="en-US" dirty="0"/>
              <a:t> </a:t>
            </a:r>
            <a:r>
              <a:rPr lang="en-US" altLang="zh-CN" dirty="0"/>
              <a:t>me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I</a:t>
            </a:r>
            <a:r>
              <a:rPr lang="zh-CN" altLang="en-US" dirty="0"/>
              <a:t> </a:t>
            </a:r>
            <a:r>
              <a:rPr lang="en-US" altLang="zh-CN" dirty="0"/>
              <a:t>am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happy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answer.</a:t>
            </a:r>
            <a:r>
              <a:rPr lang="zh-CN" altLang="en-US" dirty="0"/>
              <a:t> </a:t>
            </a:r>
            <a:r>
              <a:rPr lang="en-US" altLang="zh-CN" dirty="0"/>
              <a:t>Thank</a:t>
            </a:r>
            <a:r>
              <a:rPr lang="zh-CN" altLang="en-US" dirty="0"/>
              <a:t> </a:t>
            </a:r>
            <a:r>
              <a:rPr lang="en-US" altLang="zh-CN" dirty="0"/>
              <a:t>you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your</a:t>
            </a:r>
            <a:r>
              <a:rPr lang="zh-CN" altLang="en-US" dirty="0"/>
              <a:t> </a:t>
            </a:r>
            <a:r>
              <a:rPr lang="en-US" altLang="zh-CN" dirty="0"/>
              <a:t>time!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9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work,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use</a:t>
            </a:r>
            <a:r>
              <a:rPr lang="zh-CN" altLang="en-US" dirty="0"/>
              <a:t> </a:t>
            </a:r>
            <a:r>
              <a:rPr lang="en-US" altLang="zh-CN" dirty="0"/>
              <a:t>genome</a:t>
            </a:r>
            <a:r>
              <a:rPr lang="zh-CN" altLang="en-US" dirty="0"/>
              <a:t> </a:t>
            </a:r>
            <a:r>
              <a:rPr lang="en-US" altLang="zh-CN" dirty="0"/>
              <a:t>analysis</a:t>
            </a:r>
            <a:r>
              <a:rPr lang="zh-CN" altLang="en-US" dirty="0"/>
              <a:t> </a:t>
            </a:r>
            <a:r>
              <a:rPr lang="en-US" altLang="zh-CN" dirty="0"/>
              <a:t>toolkit</a:t>
            </a:r>
            <a:r>
              <a:rPr lang="zh-CN" altLang="en-US" dirty="0"/>
              <a:t> </a:t>
            </a:r>
            <a:r>
              <a:rPr lang="en-US" altLang="zh-CN" dirty="0"/>
              <a:t>(GATK)</a:t>
            </a:r>
            <a:r>
              <a:rPr lang="zh-CN" altLang="en-US" dirty="0"/>
              <a:t> </a:t>
            </a:r>
            <a:r>
              <a:rPr lang="en-US" altLang="zh-CN" dirty="0"/>
              <a:t>as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driver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achieve</a:t>
            </a:r>
            <a:r>
              <a:rPr lang="zh-CN" altLang="en-US" dirty="0"/>
              <a:t> </a:t>
            </a:r>
            <a:r>
              <a:rPr lang="en-US" altLang="zh-CN" dirty="0"/>
              <a:t>huge</a:t>
            </a:r>
            <a:r>
              <a:rPr lang="zh-CN" altLang="en-US" dirty="0"/>
              <a:t> </a:t>
            </a:r>
            <a:r>
              <a:rPr lang="en-US" altLang="zh-CN" dirty="0"/>
              <a:t>kernel</a:t>
            </a:r>
            <a:r>
              <a:rPr lang="zh-CN" altLang="en-US" dirty="0"/>
              <a:t> </a:t>
            </a:r>
            <a:r>
              <a:rPr lang="en-US" altLang="zh-CN" dirty="0"/>
              <a:t>speedup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massive</a:t>
            </a:r>
            <a:r>
              <a:rPr lang="zh-CN" altLang="en-US" dirty="0"/>
              <a:t> </a:t>
            </a:r>
            <a:r>
              <a:rPr lang="en-US" altLang="zh-CN" dirty="0"/>
              <a:t>parallelism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huge</a:t>
            </a:r>
            <a:r>
              <a:rPr lang="zh-CN" altLang="en-US" dirty="0"/>
              <a:t> </a:t>
            </a:r>
            <a:r>
              <a:rPr lang="en-US" altLang="zh-CN" dirty="0"/>
              <a:t>computation</a:t>
            </a:r>
            <a:r>
              <a:rPr lang="zh-CN" altLang="en-US" dirty="0"/>
              <a:t> </a:t>
            </a:r>
            <a:r>
              <a:rPr lang="en-US" altLang="zh-CN" dirty="0"/>
              <a:t>intensity.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14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i="0" dirty="0">
                <a:ea typeface="Gulim" pitchFamily="34" charset="-127"/>
              </a:rPr>
              <a:t>When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we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deploy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the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accelerator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public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cloud,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one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of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the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key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questions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arise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that: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how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does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using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FPGA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accelerators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impact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application’s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out-of-pocket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cost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public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cloud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services,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such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Amazon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web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service,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google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cloud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or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Huawei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cloud.</a:t>
            </a:r>
            <a:br>
              <a:rPr lang="en-US" altLang="zh-CN" sz="1200" i="0" dirty="0">
                <a:ea typeface="Gulim" pitchFamily="34" charset="-127"/>
              </a:rPr>
            </a:br>
            <a:r>
              <a:rPr lang="en-US" altLang="zh-CN" sz="1200" i="0" dirty="0">
                <a:ea typeface="Gulim" pitchFamily="34" charset="-127"/>
              </a:rPr>
              <a:t>It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turns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out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using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FPGA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usually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brings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benefit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getting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smaller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runtime,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however,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does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not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guarantee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cost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savings.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For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example,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when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we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deploy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HTC,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one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key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application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GATK,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AWS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cloud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by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using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FPGA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accelerator,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the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latency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improves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by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1,6x,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however,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as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shown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in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the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right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chart,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the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cost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improves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by</a:t>
            </a:r>
            <a:r>
              <a:rPr lang="zh-CN" altLang="en-US" sz="1200" i="0" dirty="0">
                <a:ea typeface="Gulim" pitchFamily="34" charset="-127"/>
              </a:rPr>
              <a:t> </a:t>
            </a:r>
            <a:r>
              <a:rPr lang="en-US" altLang="zh-CN" sz="1200" i="0" dirty="0">
                <a:ea typeface="Gulim" pitchFamily="34" charset="-127"/>
              </a:rPr>
              <a:t>2.6x.</a:t>
            </a:r>
            <a:r>
              <a:rPr lang="zh-CN" altLang="en-US" sz="1200" i="0" dirty="0">
                <a:ea typeface="Gulim" pitchFamily="34" charset="-127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242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Similarly,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deploy</a:t>
            </a:r>
            <a:r>
              <a:rPr lang="zh-CN" altLang="en-US" dirty="0"/>
              <a:t> </a:t>
            </a:r>
            <a:r>
              <a:rPr lang="en-US" altLang="zh-CN" dirty="0"/>
              <a:t>Mutect2,</a:t>
            </a:r>
            <a:r>
              <a:rPr lang="zh-CN" altLang="en-US" dirty="0"/>
              <a:t> </a:t>
            </a:r>
            <a:r>
              <a:rPr lang="en-US" altLang="zh-CN" dirty="0"/>
              <a:t>another</a:t>
            </a:r>
            <a:r>
              <a:rPr lang="zh-CN" altLang="en-US" dirty="0"/>
              <a:t> </a:t>
            </a:r>
            <a:r>
              <a:rPr lang="en-US" altLang="zh-CN" dirty="0"/>
              <a:t>key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GATK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Huawei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  <a:r>
              <a:rPr lang="zh-CN" altLang="en-US" dirty="0"/>
              <a:t> </a:t>
            </a:r>
            <a:r>
              <a:rPr lang="en-US" altLang="zh-CN" dirty="0"/>
              <a:t>with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accelerator,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improves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1.5x,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increased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1.16x.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44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Why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that?</a:t>
            </a:r>
            <a:r>
              <a:rPr lang="zh-CN" altLang="en-US" dirty="0"/>
              <a:t> </a:t>
            </a:r>
            <a:r>
              <a:rPr lang="en-US" altLang="zh-CN" dirty="0"/>
              <a:t>Firstly,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cheap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cloud.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AWS,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priced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around</a:t>
            </a:r>
            <a:r>
              <a:rPr lang="zh-CN" altLang="en-US" dirty="0"/>
              <a:t> </a:t>
            </a:r>
            <a:r>
              <a:rPr lang="en-US" altLang="zh-CN" dirty="0"/>
              <a:t>25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cores.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Huawei</a:t>
            </a:r>
            <a:r>
              <a:rPr lang="zh-CN" altLang="en-US" dirty="0"/>
              <a:t> </a:t>
            </a:r>
            <a:r>
              <a:rPr lang="en-US" altLang="zh-CN" dirty="0"/>
              <a:t>cloud,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priced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23</a:t>
            </a:r>
            <a:r>
              <a:rPr lang="zh-CN" altLang="en-US" dirty="0"/>
              <a:t> </a:t>
            </a:r>
            <a:r>
              <a:rPr lang="en-US" altLang="zh-CN" dirty="0"/>
              <a:t>CPU.</a:t>
            </a:r>
            <a:r>
              <a:rPr lang="zh-CN" altLang="en-US" dirty="0"/>
              <a:t> </a:t>
            </a:r>
            <a:r>
              <a:rPr lang="en-US" altLang="zh-CN" dirty="0"/>
              <a:t>However,</a:t>
            </a:r>
            <a:r>
              <a:rPr lang="zh-CN" altLang="en-US" dirty="0"/>
              <a:t> </a:t>
            </a:r>
            <a:r>
              <a:rPr lang="en-US" altLang="zh-CN" dirty="0"/>
              <a:t>due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Amdahl’s</a:t>
            </a:r>
            <a:r>
              <a:rPr lang="zh-CN" altLang="en-US" dirty="0"/>
              <a:t> </a:t>
            </a:r>
            <a:r>
              <a:rPr lang="en-US" altLang="zh-CN" dirty="0"/>
              <a:t>law,</a:t>
            </a:r>
            <a:r>
              <a:rPr lang="zh-CN" altLang="en-US" dirty="0"/>
              <a:t> </a:t>
            </a:r>
            <a:r>
              <a:rPr lang="en-US" altLang="zh-CN" dirty="0"/>
              <a:t>theoretical speedup is always limited by the part of the task that cannot benefit from the improvement.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example,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HTC,</a:t>
            </a:r>
            <a:r>
              <a:rPr lang="zh-CN" altLang="en-US" dirty="0"/>
              <a:t> </a:t>
            </a:r>
            <a:r>
              <a:rPr lang="en-US" altLang="zh-CN" dirty="0" err="1"/>
              <a:t>pairHMM</a:t>
            </a:r>
            <a:r>
              <a:rPr lang="zh-CN" altLang="en-US" dirty="0"/>
              <a:t> </a:t>
            </a:r>
            <a:r>
              <a:rPr lang="en-US" altLang="zh-CN" dirty="0"/>
              <a:t>kernel</a:t>
            </a:r>
            <a:r>
              <a:rPr lang="zh-CN" altLang="en-US" dirty="0"/>
              <a:t> </a:t>
            </a:r>
            <a:r>
              <a:rPr lang="en-US" altLang="zh-CN" dirty="0"/>
              <a:t>that</a:t>
            </a:r>
            <a:r>
              <a:rPr lang="zh-CN" altLang="en-US" dirty="0"/>
              <a:t> </a:t>
            </a:r>
            <a:r>
              <a:rPr lang="en-US" altLang="zh-CN" dirty="0"/>
              <a:t>can</a:t>
            </a:r>
            <a:r>
              <a:rPr lang="zh-CN" altLang="en-US" dirty="0"/>
              <a:t> </a:t>
            </a:r>
            <a:r>
              <a:rPr lang="en-US" altLang="zh-CN" dirty="0"/>
              <a:t>be</a:t>
            </a:r>
            <a:r>
              <a:rPr lang="zh-CN" altLang="en-US" dirty="0"/>
              <a:t> </a:t>
            </a:r>
            <a:r>
              <a:rPr lang="en-US" altLang="zh-CN" dirty="0"/>
              <a:t>accelerated</a:t>
            </a:r>
            <a:r>
              <a:rPr lang="zh-CN" altLang="en-US" dirty="0"/>
              <a:t> </a:t>
            </a:r>
            <a:r>
              <a:rPr lang="en-US" altLang="zh-CN" dirty="0"/>
              <a:t>takes</a:t>
            </a:r>
            <a:r>
              <a:rPr lang="zh-CN" altLang="en-US" dirty="0"/>
              <a:t> </a:t>
            </a:r>
            <a:r>
              <a:rPr lang="en-US" altLang="zh-CN" dirty="0"/>
              <a:t>only</a:t>
            </a:r>
            <a:r>
              <a:rPr lang="zh-CN" altLang="en-US" dirty="0"/>
              <a:t> </a:t>
            </a:r>
            <a:r>
              <a:rPr lang="en-US" altLang="zh-CN" dirty="0"/>
              <a:t>39%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whole</a:t>
            </a:r>
            <a:r>
              <a:rPr lang="zh-CN" altLang="en-US" dirty="0"/>
              <a:t> </a:t>
            </a:r>
            <a:r>
              <a:rPr lang="en-US" altLang="zh-CN" dirty="0"/>
              <a:t>application.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speedup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thus</a:t>
            </a:r>
            <a:r>
              <a:rPr lang="zh-CN" altLang="en-US" dirty="0"/>
              <a:t> </a:t>
            </a:r>
            <a:r>
              <a:rPr lang="en-US" altLang="zh-CN" dirty="0"/>
              <a:t>bounded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</a:t>
            </a:r>
            <a:r>
              <a:rPr lang="en-US" altLang="zh-CN" dirty="0"/>
              <a:t>1.6x.</a:t>
            </a:r>
            <a:r>
              <a:rPr lang="zh-CN" altLang="en-US" dirty="0"/>
              <a:t> </a:t>
            </a:r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case,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CPU-FPGA</a:t>
            </a:r>
            <a:r>
              <a:rPr lang="zh-CN" altLang="en-US" dirty="0"/>
              <a:t> </a:t>
            </a:r>
            <a:r>
              <a:rPr lang="en-US" altLang="zh-CN" dirty="0"/>
              <a:t>instance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priced</a:t>
            </a:r>
            <a:r>
              <a:rPr lang="zh-CN" altLang="en-US" dirty="0"/>
              <a:t> </a:t>
            </a:r>
            <a:r>
              <a:rPr lang="en-US" altLang="zh-CN" dirty="0"/>
              <a:t>at</a:t>
            </a:r>
            <a:r>
              <a:rPr lang="zh-CN" altLang="en-US" dirty="0"/>
              <a:t> </a:t>
            </a:r>
            <a:r>
              <a:rPr lang="en-US" altLang="zh-CN" dirty="0"/>
              <a:t>4x</a:t>
            </a:r>
            <a:r>
              <a:rPr lang="zh-CN" altLang="en-US" dirty="0"/>
              <a:t> </a:t>
            </a:r>
            <a:r>
              <a:rPr lang="en-US" altLang="zh-CN" dirty="0"/>
              <a:t>more</a:t>
            </a:r>
            <a:r>
              <a:rPr lang="zh-CN" altLang="en-US" dirty="0"/>
              <a:t> </a:t>
            </a:r>
            <a:r>
              <a:rPr lang="en-US" altLang="zh-CN" dirty="0"/>
              <a:t>than</a:t>
            </a:r>
            <a:r>
              <a:rPr lang="zh-CN" altLang="en-US" dirty="0"/>
              <a:t> </a:t>
            </a:r>
            <a:r>
              <a:rPr lang="en-US" altLang="zh-CN" dirty="0"/>
              <a:t>pure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instances,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users pay for FPGA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dose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brings throughput improvement in return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737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this</a:t>
            </a:r>
            <a:r>
              <a:rPr lang="zh-CN" altLang="en-US" dirty="0"/>
              <a:t> </a:t>
            </a:r>
            <a:r>
              <a:rPr lang="en-US" altLang="zh-CN" dirty="0"/>
              <a:t>applies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different</a:t>
            </a:r>
            <a:r>
              <a:rPr lang="zh-CN" altLang="en-US" dirty="0"/>
              <a:t> </a:t>
            </a:r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accelerated</a:t>
            </a:r>
            <a:r>
              <a:rPr lang="zh-CN" altLang="en-US" dirty="0"/>
              <a:t> </a:t>
            </a:r>
            <a:r>
              <a:rPr lang="en-US" altLang="zh-CN" dirty="0"/>
              <a:t>portion</a:t>
            </a:r>
            <a:r>
              <a:rPr lang="zh-CN" altLang="en-US" dirty="0"/>
              <a:t> </a:t>
            </a:r>
            <a:r>
              <a:rPr lang="en-US" altLang="zh-CN" dirty="0"/>
              <a:t>ratios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different,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accelerator</a:t>
            </a:r>
            <a:r>
              <a:rPr lang="zh-CN" altLang="en-US" dirty="0"/>
              <a:t> </a:t>
            </a:r>
            <a:r>
              <a:rPr lang="en-US" altLang="zh-CN" dirty="0"/>
              <a:t>speedup</a:t>
            </a:r>
            <a:r>
              <a:rPr lang="zh-CN" altLang="en-US" dirty="0"/>
              <a:t> </a:t>
            </a:r>
            <a:r>
              <a:rPr lang="en-US" altLang="zh-CN" dirty="0"/>
              <a:t>are</a:t>
            </a:r>
            <a:r>
              <a:rPr lang="zh-CN" altLang="en-US" dirty="0"/>
              <a:t> </a:t>
            </a:r>
            <a:r>
              <a:rPr lang="en-US" altLang="zh-CN" dirty="0"/>
              <a:t>different.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08752-2B3F-47BA-9E2F-A64B16FCA5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4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order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model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optimize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deploying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accelerators.</a:t>
            </a:r>
            <a:r>
              <a:rPr lang="zh-CN" altLang="en-US" dirty="0"/>
              <a:t> </a:t>
            </a:r>
            <a:r>
              <a:rPr lang="en-US" altLang="zh-CN" dirty="0"/>
              <a:t>We</a:t>
            </a:r>
            <a:r>
              <a:rPr lang="zh-CN" altLang="en-US" dirty="0"/>
              <a:t> </a:t>
            </a:r>
            <a:r>
              <a:rPr lang="en-US" altLang="zh-CN" dirty="0"/>
              <a:t>summarize</a:t>
            </a:r>
            <a:r>
              <a:rPr lang="zh-CN" altLang="en-US" dirty="0"/>
              <a:t> </a:t>
            </a:r>
            <a:r>
              <a:rPr lang="en-US" altLang="zh-CN" dirty="0"/>
              <a:t>three</a:t>
            </a:r>
            <a:r>
              <a:rPr lang="zh-CN" altLang="en-US" dirty="0"/>
              <a:t> </a:t>
            </a:r>
            <a:r>
              <a:rPr lang="en-US" altLang="zh-CN" dirty="0"/>
              <a:t>cases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CPU-FPGA</a:t>
            </a:r>
            <a:r>
              <a:rPr lang="zh-CN" altLang="en-US" dirty="0"/>
              <a:t> </a:t>
            </a:r>
            <a:r>
              <a:rPr lang="en-US" altLang="zh-CN" dirty="0"/>
              <a:t>platform.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first</a:t>
            </a:r>
            <a:r>
              <a:rPr lang="zh-CN" altLang="en-US" dirty="0"/>
              <a:t> </a:t>
            </a:r>
            <a:r>
              <a:rPr lang="en-US" altLang="zh-CN" dirty="0"/>
              <a:t>one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well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throughput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cores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accelerators</a:t>
            </a:r>
            <a:r>
              <a:rPr lang="zh-CN" altLang="en-US" dirty="0"/>
              <a:t> </a:t>
            </a:r>
            <a:r>
              <a:rPr lang="en-US" altLang="zh-CN" dirty="0"/>
              <a:t>match</a:t>
            </a:r>
            <a:r>
              <a:rPr lang="zh-CN" altLang="en-US" dirty="0"/>
              <a:t> </a:t>
            </a:r>
            <a:r>
              <a:rPr lang="en-US" altLang="zh-CN" dirty="0"/>
              <a:t>each</a:t>
            </a:r>
            <a:r>
              <a:rPr lang="zh-CN" altLang="en-US" dirty="0"/>
              <a:t> </a:t>
            </a:r>
            <a:r>
              <a:rPr lang="en-US" altLang="zh-CN" dirty="0"/>
              <a:t>other.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5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408752-2B3F-47BA-9E2F-A64B16FCA5CC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宋体" pitchFamily="2" charset="-122"/>
                <a:cs typeface="+mn-cs"/>
              </a:rPr>
              <a:pPr marL="0" marR="0" lvl="0" indent="0" algn="r" defTabSz="93154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82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second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fast</a:t>
            </a:r>
            <a:r>
              <a:rPr lang="zh-CN" altLang="en-US" dirty="0"/>
              <a:t> </a:t>
            </a:r>
            <a:r>
              <a:rPr lang="en-US" altLang="zh-CN" dirty="0"/>
              <a:t>FPGA.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utilized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wait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produce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consume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08752-2B3F-47BA-9E2F-A64B16FCA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9969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third</a:t>
            </a:r>
            <a:r>
              <a:rPr lang="zh-CN" altLang="en-US" dirty="0"/>
              <a:t> </a:t>
            </a:r>
            <a:r>
              <a:rPr lang="en-US" altLang="zh-CN" dirty="0"/>
              <a:t>case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slow</a:t>
            </a:r>
            <a:r>
              <a:rPr lang="zh-CN" altLang="en-US" dirty="0"/>
              <a:t> </a:t>
            </a:r>
            <a:r>
              <a:rPr lang="en-US" altLang="zh-CN" dirty="0"/>
              <a:t>FPGA.</a:t>
            </a:r>
            <a:r>
              <a:rPr lang="zh-CN" altLang="en-US" dirty="0"/>
              <a:t> </a:t>
            </a:r>
            <a:r>
              <a:rPr lang="en-US" altLang="zh-CN" dirty="0"/>
              <a:t>Where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utilized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wait</a:t>
            </a:r>
            <a:r>
              <a:rPr lang="zh-CN" altLang="en-US" dirty="0"/>
              <a:t>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to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produce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consume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data.</a:t>
            </a:r>
            <a:br>
              <a:rPr lang="en-US" altLang="zh-CN" dirty="0"/>
            </a:b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2nd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3rd</a:t>
            </a:r>
            <a:r>
              <a:rPr lang="zh-CN" altLang="en-US" dirty="0"/>
              <a:t> </a:t>
            </a:r>
            <a:r>
              <a:rPr lang="en-US" altLang="zh-CN" dirty="0"/>
              <a:t>cases,</a:t>
            </a:r>
            <a:r>
              <a:rPr lang="zh-CN" altLang="en-US" dirty="0"/>
              <a:t> </a:t>
            </a:r>
            <a:r>
              <a:rPr lang="en-US" altLang="zh-CN" dirty="0"/>
              <a:t>either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or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not</a:t>
            </a:r>
            <a:r>
              <a:rPr lang="zh-CN" altLang="en-US" dirty="0"/>
              <a:t> </a:t>
            </a:r>
            <a:r>
              <a:rPr lang="en-US" altLang="zh-CN" dirty="0"/>
              <a:t>fully</a:t>
            </a:r>
            <a:r>
              <a:rPr lang="zh-CN" altLang="en-US" dirty="0"/>
              <a:t> </a:t>
            </a:r>
            <a:r>
              <a:rPr lang="en-US" altLang="zh-CN" dirty="0"/>
              <a:t>utilized</a:t>
            </a:r>
            <a:r>
              <a:rPr lang="zh-CN" altLang="en-US" dirty="0"/>
              <a:t> </a:t>
            </a:r>
            <a:r>
              <a:rPr lang="en-US" altLang="zh-CN" dirty="0"/>
              <a:t>and</a:t>
            </a:r>
            <a:r>
              <a:rPr lang="zh-CN" altLang="en-US" dirty="0"/>
              <a:t> </a:t>
            </a:r>
            <a:r>
              <a:rPr lang="en-US" altLang="zh-CN" dirty="0"/>
              <a:t>the</a:t>
            </a:r>
            <a:r>
              <a:rPr lang="zh-CN" altLang="en-US" dirty="0"/>
              <a:t> </a:t>
            </a:r>
            <a:r>
              <a:rPr lang="en-US" altLang="zh-CN" dirty="0"/>
              <a:t>allocated</a:t>
            </a:r>
            <a:r>
              <a:rPr lang="zh-CN" altLang="en-US" dirty="0"/>
              <a:t> </a:t>
            </a:r>
            <a:r>
              <a:rPr lang="en-US" altLang="zh-CN" dirty="0"/>
              <a:t>resource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wasted.</a:t>
            </a:r>
            <a:r>
              <a:rPr lang="zh-CN" altLang="en-US" dirty="0"/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08752-2B3F-47BA-9E2F-A64B16FCA5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710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289"/>
            <a:ext cx="7772400" cy="1220217"/>
          </a:xfrm>
        </p:spPr>
        <p:txBody>
          <a:bodyPr anchor="b">
            <a:normAutofit/>
          </a:bodyPr>
          <a:lstStyle>
            <a:lvl1pPr algn="l">
              <a:defRPr sz="3400" b="1" i="1" baseline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95217"/>
            <a:ext cx="6858000" cy="1467241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18" descr="Computer_Science_Dep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66700"/>
            <a:ext cx="4194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7" descr="top_r3_c2_f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2"/>
            <a:ext cx="14065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" descr="UCLA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62" y="4490703"/>
            <a:ext cx="2154572" cy="2154572"/>
          </a:xfrm>
          <a:prstGeom prst="rect">
            <a:avLst/>
          </a:prstGeom>
        </p:spPr>
      </p:pic>
      <p:pic>
        <p:nvPicPr>
          <p:cNvPr id="13" name="Picture 1771" descr="cdsc_logo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6844" r="9199" b="10646"/>
          <a:stretch/>
        </p:blipFill>
        <p:spPr bwMode="auto">
          <a:xfrm>
            <a:off x="6815862" y="73084"/>
            <a:ext cx="1996966" cy="65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528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4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171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8287"/>
            <a:ext cx="7772400" cy="1220217"/>
          </a:xfrm>
        </p:spPr>
        <p:txBody>
          <a:bodyPr anchor="b">
            <a:normAutofit/>
          </a:bodyPr>
          <a:lstStyle>
            <a:lvl1pPr algn="l">
              <a:defRPr sz="3400" b="1" i="1" baseline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95215"/>
            <a:ext cx="6858000" cy="1467241"/>
          </a:xfrm>
        </p:spPr>
        <p:txBody>
          <a:bodyPr>
            <a:normAutofit/>
          </a:bodyPr>
          <a:lstStyle>
            <a:lvl1pPr marL="0" indent="0" algn="ctr">
              <a:buNone/>
              <a:defRPr sz="2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118" descr="Computer_Science_Depa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"/>
            <a:ext cx="4194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7" descr="top_r3_c2_f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065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7" descr="UCLA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861" y="4490703"/>
            <a:ext cx="2154572" cy="2154572"/>
          </a:xfrm>
          <a:prstGeom prst="rect">
            <a:avLst/>
          </a:prstGeom>
        </p:spPr>
      </p:pic>
      <p:pic>
        <p:nvPicPr>
          <p:cNvPr id="13" name="Picture 1771" descr="cdsc_logo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3" t="6844" r="9199" b="10646"/>
          <a:stretch/>
        </p:blipFill>
        <p:spPr bwMode="auto">
          <a:xfrm>
            <a:off x="6815861" y="73082"/>
            <a:ext cx="1996966" cy="651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3571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marR="0" indent="-457200" algn="l" defTabSz="9144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Wingdings" panose="05000000000000000000" pitchFamily="2" charset="2"/>
              <a:buChar char="u"/>
              <a:tabLst/>
              <a:defRPr b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marR="0" indent="-22860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71550" marR="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SzPct val="120000"/>
              <a:buFontTx/>
              <a:buChar char="•"/>
              <a:tabLst/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40000"/>
              <a:buFont typeface="Wingdings" panose="05000000000000000000" pitchFamily="2" charset="2"/>
              <a:buChar char="u"/>
              <a:tabLst/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marL="285750" marR="0" lvl="0" indent="-285750" algn="l" defTabSz="9144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Click to add text</a:t>
            </a:r>
          </a:p>
          <a:p>
            <a:pPr marL="628650" marR="0" lvl="1" indent="-22860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Second Level</a:t>
            </a:r>
          </a:p>
          <a:p>
            <a:pPr marL="971550" marR="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SzPct val="120000"/>
              <a:buFontTx/>
              <a:buChar char="•"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40000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617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5063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361950" indent="-361950">
              <a:buFont typeface="Wingdings" panose="05000000000000000000" pitchFamily="2" charset="2"/>
              <a:buChar char="u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361950" indent="-361950">
              <a:buFont typeface="Wingdings" panose="05000000000000000000" pitchFamily="2" charset="2"/>
              <a:buChar char="u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89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361950" indent="-3619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 marL="361950" indent="-36195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71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49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37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38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7200" marR="0" indent="-457200" algn="l" defTabSz="9144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Wingdings" panose="05000000000000000000" pitchFamily="2" charset="2"/>
              <a:buChar char="u"/>
              <a:tabLst/>
              <a:defRPr b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marR="0" indent="-22860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71550" marR="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SzPct val="120000"/>
              <a:buFontTx/>
              <a:buChar char="•"/>
              <a:tabLst/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40000"/>
              <a:buFont typeface="Wingdings" panose="05000000000000000000" pitchFamily="2" charset="2"/>
              <a:buChar char="u"/>
              <a:tabLst/>
              <a:defRPr b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latin typeface="Arial Narrow" panose="020B0606020202030204" pitchFamily="34" charset="0"/>
              </a:defRPr>
            </a:lvl5pPr>
          </a:lstStyle>
          <a:p>
            <a:pPr marL="285750" marR="0" lvl="0" indent="-285750" algn="l" defTabSz="9144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Click to add text</a:t>
            </a:r>
          </a:p>
          <a:p>
            <a:pPr marL="628650" marR="0" lvl="1" indent="-22860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Second Level</a:t>
            </a:r>
          </a:p>
          <a:p>
            <a:pPr marL="971550" marR="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SzPct val="120000"/>
              <a:buFontTx/>
              <a:buChar char="•"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40000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342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065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27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537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4" descr="ucla_seal_to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953000"/>
            <a:ext cx="18288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8" descr="Computer_Science_Depar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6700"/>
            <a:ext cx="419417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7" descr="top_r3_c2_f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1406525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9590" name="Rectangle 102"/>
          <p:cNvSpPr>
            <a:spLocks noGrp="1" noChangeArrowheads="1"/>
          </p:cNvSpPr>
          <p:nvPr>
            <p:ph type="ctrTitle"/>
          </p:nvPr>
        </p:nvSpPr>
        <p:spPr>
          <a:xfrm>
            <a:off x="254000" y="609600"/>
            <a:ext cx="77724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altLang="zh-CN"/>
              <a:t>&lt;Title&gt;</a:t>
            </a:r>
          </a:p>
        </p:txBody>
      </p:sp>
      <p:sp>
        <p:nvSpPr>
          <p:cNvPr id="959591" name="Rectangle 103"/>
          <p:cNvSpPr>
            <a:spLocks noGrp="1" noChangeArrowheads="1"/>
          </p:cNvSpPr>
          <p:nvPr>
            <p:ph type="subTitle" idx="1"/>
          </p:nvPr>
        </p:nvSpPr>
        <p:spPr>
          <a:xfrm>
            <a:off x="1276350" y="2900363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 typeface="Monotype Sorts" pitchFamily="2" charset="2"/>
              <a:buNone/>
              <a:defRPr sz="2200"/>
            </a:lvl1pPr>
          </a:lstStyle>
          <a:p>
            <a:r>
              <a:rPr lang="en-US" altLang="zh-CN"/>
              <a:t>&lt;name&gt;</a:t>
            </a:r>
          </a:p>
          <a:p>
            <a:r>
              <a:rPr lang="en-US" altLang="zh-CN"/>
              <a:t>&lt;affiliation&gt;</a:t>
            </a:r>
          </a:p>
          <a:p>
            <a:r>
              <a:rPr lang="en-US" altLang="zh-CN"/>
              <a:t>&lt;event&gt;</a:t>
            </a:r>
          </a:p>
          <a:p>
            <a:r>
              <a:rPr lang="en-US" altLang="zh-CN"/>
              <a:t>&lt;date&gt;</a:t>
            </a:r>
          </a:p>
        </p:txBody>
      </p:sp>
      <p:pic>
        <p:nvPicPr>
          <p:cNvPr id="8" name="Picture 1771" descr="cdsc_log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00439"/>
            <a:ext cx="2514600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9175725"/>
      </p:ext>
    </p:extLst>
  </p:cSld>
  <p:clrMapOvr>
    <a:masterClrMapping/>
  </p:clrMapOvr>
  <p:transition spd="med">
    <p:cut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SzPct val="125000"/>
              <a:buFont typeface="Wingdings" panose="05000000000000000000" pitchFamily="2" charset="2"/>
              <a:buChar char="§"/>
              <a:defRPr/>
            </a:lvl1pPr>
            <a:lvl4pPr marL="1600200" indent="-228600">
              <a:buSzPct val="70000"/>
              <a:buFont typeface="Wingdings" panose="05000000000000000000" pitchFamily="2" charset="2"/>
              <a:buChar char="§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77621846"/>
      </p:ext>
    </p:extLst>
  </p:cSld>
  <p:clrMapOvr>
    <a:masterClrMapping/>
  </p:clrMapOvr>
  <p:transition spd="med">
    <p:cut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A6A9AA8-59CE-4EB8-90F5-0C2FD1ED0B29}" type="datetime1">
              <a:rPr lang="en-US" altLang="zh-CN"/>
              <a:pPr>
                <a:defRPr/>
              </a:pPr>
              <a:t>2/2/21</a:t>
            </a:fld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28BB746-8525-4E9B-ABE8-20C2A791F11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22818007"/>
      </p:ext>
    </p:extLst>
  </p:cSld>
  <p:clrMapOvr>
    <a:masterClrMapping/>
  </p:clrMapOvr>
  <p:transition spd="med">
    <p:cut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8081243-D0ED-4952-9DB0-7A390E487F4B}" type="datetime1">
              <a:rPr lang="en-US" altLang="zh-CN"/>
              <a:pPr>
                <a:defRPr/>
              </a:pPr>
              <a:t>2/2/21</a:t>
            </a:fld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5DF63E4-F397-4E09-AF92-F1ECABD946E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6726371"/>
      </p:ext>
    </p:extLst>
  </p:cSld>
  <p:clrMapOvr>
    <a:masterClrMapping/>
  </p:clrMapOvr>
  <p:transition spd="med">
    <p:cut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3943E89-6B72-4AA1-960E-554E79AA3282}" type="datetime1">
              <a:rPr lang="en-US" altLang="zh-CN"/>
              <a:pPr>
                <a:defRPr/>
              </a:pPr>
              <a:t>2/2/21</a:t>
            </a:fld>
            <a:endParaRPr lang="en-US" altLang="zh-CN"/>
          </a:p>
        </p:txBody>
      </p:sp>
      <p:sp>
        <p:nvSpPr>
          <p:cNvPr id="8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9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B7CB667-A04D-45EF-9627-667540E544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11991943"/>
      </p:ext>
    </p:extLst>
  </p:cSld>
  <p:clrMapOvr>
    <a:masterClrMapping/>
  </p:clrMapOvr>
  <p:transition spd="med">
    <p:cut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FF77B12-600F-43BE-A19B-48D8E38AE850}" type="datetime1">
              <a:rPr lang="en-US" altLang="zh-CN"/>
              <a:pPr>
                <a:defRPr/>
              </a:pPr>
              <a:t>2/2/21</a:t>
            </a:fld>
            <a:endParaRPr lang="en-US" altLang="zh-CN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25DFEF-B4E4-4BB6-9404-3272E2A86AB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12658372"/>
      </p:ext>
    </p:extLst>
  </p:cSld>
  <p:clrMapOvr>
    <a:masterClrMapping/>
  </p:clrMapOvr>
  <p:transition spd="med">
    <p:cut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F938E05-5FB3-4FD7-ACD2-5FD31A1A5C2F}" type="datetime1">
              <a:rPr lang="en-US" altLang="zh-CN"/>
              <a:pPr>
                <a:defRPr/>
              </a:pPr>
              <a:t>2/2/21</a:t>
            </a:fld>
            <a:endParaRPr lang="en-US" altLang="zh-CN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FD9751-0730-499C-95EB-6A672D5DCAC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02556315"/>
      </p:ext>
    </p:extLst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561917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EAE73B5-F5A3-4BA0-A3A8-DADD0BAB2DFB}" type="datetime1">
              <a:rPr lang="en-US" altLang="zh-CN"/>
              <a:pPr>
                <a:defRPr/>
              </a:pPr>
              <a:t>2/2/21</a:t>
            </a:fld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5F26BFA-6C79-435D-A22E-62B236E3893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7594318"/>
      </p:ext>
    </p:extLst>
  </p:cSld>
  <p:clrMapOvr>
    <a:masterClrMapping/>
  </p:clrMapOvr>
  <p:transition spd="med">
    <p:cut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4CD3968-82F0-4489-96B4-EAAA49035E0A}" type="datetime1">
              <a:rPr lang="en-US" altLang="zh-CN"/>
              <a:pPr>
                <a:defRPr/>
              </a:pPr>
              <a:t>2/2/21</a:t>
            </a:fld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AA8BFD0-B99F-4FBE-B650-DD080B8371E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97110660"/>
      </p:ext>
    </p:extLst>
  </p:cSld>
  <p:clrMapOvr>
    <a:masterClrMapping/>
  </p:clrMapOvr>
  <p:transition spd="med">
    <p:cut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97AE0B4-A962-4D98-9A47-10D5C475C160}" type="datetime1">
              <a:rPr lang="en-US" altLang="zh-CN"/>
              <a:pPr>
                <a:defRPr/>
              </a:pPr>
              <a:t>2/2/21</a:t>
            </a:fld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F28F423-100B-4E99-AE23-CE704FE99A7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71877626"/>
      </p:ext>
    </p:extLst>
  </p:cSld>
  <p:clrMapOvr>
    <a:masterClrMapping/>
  </p:clrMapOvr>
  <p:transition spd="med">
    <p:cut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393700"/>
            <a:ext cx="2174875" cy="589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93700"/>
            <a:ext cx="6372225" cy="589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F79670D2-61B1-4CF3-B134-F9DCCECFAB59}" type="datetime1">
              <a:rPr lang="en-US" altLang="zh-CN"/>
              <a:pPr>
                <a:defRPr/>
              </a:pPr>
              <a:t>2/2/21</a:t>
            </a:fld>
            <a:endParaRPr lang="en-US" altLang="zh-CN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UCLA VLSICAD LAB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E8922D-C3A4-4622-AFEB-2A585156A42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200602512"/>
      </p:ext>
    </p:extLst>
  </p:cSld>
  <p:clrMapOvr>
    <a:masterClrMapping/>
  </p:clrMapOvr>
  <p:transition spd="med">
    <p:cut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ucla_seal_t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4953000"/>
            <a:ext cx="1828800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omputer_Science_Dep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66700"/>
            <a:ext cx="41941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top_r3_c2_f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"/>
            <a:ext cx="1406525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http://cdsc.ucla.edu/images/cdsc_logo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5100" y="0"/>
            <a:ext cx="26289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4000" y="609600"/>
            <a:ext cx="7772400" cy="1143000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altLang="zh-CN"/>
              <a:t>&lt;Title&gt;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276350" y="2900363"/>
            <a:ext cx="6400800" cy="1752600"/>
          </a:xfrm>
        </p:spPr>
        <p:txBody>
          <a:bodyPr/>
          <a:lstStyle>
            <a:lvl1pPr marL="0" indent="0" algn="ctr">
              <a:lnSpc>
                <a:spcPct val="95000"/>
              </a:lnSpc>
              <a:buFont typeface="Monotype Sorts" charset="2"/>
              <a:buNone/>
              <a:defRPr sz="2200"/>
            </a:lvl1pPr>
          </a:lstStyle>
          <a:p>
            <a:r>
              <a:rPr lang="en-US" altLang="zh-CN"/>
              <a:t>&lt;name&gt;</a:t>
            </a:r>
          </a:p>
          <a:p>
            <a:r>
              <a:rPr lang="en-US" altLang="zh-CN"/>
              <a:t>&lt;affiliation&gt;</a:t>
            </a:r>
          </a:p>
          <a:p>
            <a:r>
              <a:rPr lang="en-US" altLang="zh-CN"/>
              <a:t>&lt;event&gt;</a:t>
            </a:r>
          </a:p>
          <a:p>
            <a:r>
              <a:rPr lang="en-US" altLang="zh-CN"/>
              <a:t>&lt;date&gt;</a:t>
            </a:r>
          </a:p>
        </p:txBody>
      </p:sp>
    </p:spTree>
    <p:extLst>
      <p:ext uri="{BB962C8B-B14F-4D97-AF65-F5344CB8AC3E}">
        <p14:creationId xmlns:p14="http://schemas.microsoft.com/office/powerpoint/2010/main" val="2125420918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1670326805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1000232957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079500"/>
            <a:ext cx="4273550" cy="5207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4153512041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1446749914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3988175963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 marL="361950" indent="-361950">
              <a:buFont typeface="Wingdings" panose="05000000000000000000" pitchFamily="2" charset="2"/>
              <a:buChar char="u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 marL="361950" indent="-361950">
              <a:buFont typeface="Wingdings" panose="05000000000000000000" pitchFamily="2" charset="2"/>
              <a:buChar char="u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2632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3417569461"/>
      </p:ext>
    </p:extLst>
  </p:cSld>
  <p:clrMapOvr>
    <a:masterClrMapping/>
  </p:clrMapOvr>
  <p:transition spd="med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2107187689"/>
      </p:ext>
    </p:extLst>
  </p:cSld>
  <p:clrMapOvr>
    <a:masterClrMapping/>
  </p:clrMapOvr>
  <p:transition spd="med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3765974536"/>
      </p:ext>
    </p:extLst>
  </p:cSld>
  <p:clrMapOvr>
    <a:masterClrMapping/>
  </p:clrMapOvr>
  <p:transition spd="med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2237046666"/>
      </p:ext>
    </p:extLst>
  </p:cSld>
  <p:clrMapOvr>
    <a:masterClrMapping/>
  </p:clrMapOvr>
  <p:transition spd="med">
    <p:pul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3225" y="393700"/>
            <a:ext cx="2174875" cy="5892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93700"/>
            <a:ext cx="6372225" cy="5892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1495579147"/>
      </p:ext>
    </p:extLst>
  </p:cSld>
  <p:clrMapOvr>
    <a:masterClrMapping/>
  </p:clrMapOvr>
  <p:transition spd="med">
    <p:pul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0"/>
            <a:ext cx="8636000" cy="673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79500"/>
            <a:ext cx="4273550" cy="520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4550" y="1079500"/>
            <a:ext cx="4273550" cy="252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4550" y="3759200"/>
            <a:ext cx="4273550" cy="2527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600567321"/>
      </p:ext>
    </p:extLst>
  </p:cSld>
  <p:clrMapOvr>
    <a:masterClrMapping/>
  </p:clrMapOvr>
  <p:transition spd="med">
    <p:pul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0"/>
            <a:ext cx="8636000" cy="6731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079500"/>
            <a:ext cx="4273550" cy="520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4550" y="1079500"/>
            <a:ext cx="4273550" cy="5207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>
                <a:solidFill>
                  <a:srgbClr val="000000"/>
                </a:solidFill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2390842548"/>
      </p:ext>
    </p:extLst>
  </p:cSld>
  <p:clrMapOvr>
    <a:masterClrMapping/>
  </p:clrMapOvr>
  <p:transition spd="med">
    <p:pul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0"/>
            <a:ext cx="8229600" cy="6731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062" y="1076325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 defTabSz="-635">
              <a:buClr>
                <a:schemeClr val="tx1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 defTabSz="-635">
              <a:buClr>
                <a:schemeClr val="tx1"/>
              </a:buCl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7017917"/>
      </p:ext>
    </p:extLst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 marL="361950" indent="-361950"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 marL="361950" indent="-361950">
              <a:tabLst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43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81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3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6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9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500" y="365919"/>
            <a:ext cx="8428399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500" y="1129553"/>
            <a:ext cx="8428399" cy="504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Click to add text</a:t>
            </a:r>
          </a:p>
          <a:p>
            <a:pPr marL="628650" marR="0" lvl="1" indent="-22860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Second Level</a:t>
            </a:r>
          </a:p>
          <a:p>
            <a:pPr marL="971550" marR="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SzPct val="120000"/>
              <a:buFontTx/>
              <a:buChar char="•"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40000"/>
              <a:buFont typeface="Monotype Sorts" charset="0"/>
              <a:buChar char="u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Fourth Level</a:t>
            </a:r>
          </a:p>
        </p:txBody>
      </p:sp>
      <p:pic>
        <p:nvPicPr>
          <p:cNvPr id="7" name="Picture 12" descr="arro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85800"/>
            <a:ext cx="891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"/>
          <p:cNvSpPr txBox="1">
            <a:spLocks noChangeArrowheads="1"/>
          </p:cNvSpPr>
          <p:nvPr userDrawn="1"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0F05E4C-D901-4633-A962-1E944890EE57}" type="slidenum">
              <a:rPr lang="en-US" altLang="zh-CN" sz="1400"/>
              <a:pPr algn="r" eaLnBrk="1" hangingPunct="1"/>
              <a:t>‹#›</a:t>
            </a:fld>
            <a:endParaRPr lang="en-US" altLang="zh-CN" sz="1400" dirty="0"/>
          </a:p>
        </p:txBody>
      </p:sp>
    </p:spTree>
    <p:extLst>
      <p:ext uri="{BB962C8B-B14F-4D97-AF65-F5344CB8AC3E}">
        <p14:creationId xmlns:p14="http://schemas.microsoft.com/office/powerpoint/2010/main" val="272458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1" kern="1200" baseline="0" dirty="0">
          <a:solidFill>
            <a:srgbClr val="000099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marR="0" indent="-457200" algn="l" defTabSz="914400" rtl="0" eaLnBrk="0" fontAlgn="base" latinLnBrk="0" hangingPunct="0">
        <a:lnSpc>
          <a:spcPct val="125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Wingdings" panose="05000000000000000000" pitchFamily="2" charset="2"/>
        <a:buChar char="u"/>
        <a:tabLst/>
        <a:defRPr sz="2800" b="0" kern="120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8650" marR="0" indent="-228600" algn="l" defTabSz="914400" rtl="0" eaLnBrk="0" fontAlgn="base" latinLnBrk="0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0099"/>
        </a:buClr>
        <a:buSzTx/>
        <a:buFont typeface="Wingdings" charset="0"/>
        <a:buChar char="§"/>
        <a:tabLst/>
        <a:defRPr lang="en-US" sz="2400" b="0" i="0" kern="1200" baseline="0" dirty="0" smtClean="0">
          <a:solidFill>
            <a:srgbClr val="000099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71550" marR="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33CC"/>
        </a:buClr>
        <a:buSzPct val="120000"/>
        <a:buFontTx/>
        <a:buChar char="•"/>
        <a:tabLst/>
        <a:defRPr sz="2200" b="0" kern="120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5F5F5F"/>
        </a:buClr>
        <a:buSzPct val="40000"/>
        <a:buFont typeface="Monotype Sorts" charset="0"/>
        <a:buChar char="u"/>
        <a:tabLst/>
        <a:defRPr sz="2000" b="0" kern="120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99" y="365919"/>
            <a:ext cx="8428399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99" y="1129553"/>
            <a:ext cx="8428399" cy="5047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marR="0" lvl="0" indent="-285750" algn="l" defTabSz="9144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Click to add text</a:t>
            </a:r>
          </a:p>
          <a:p>
            <a:pPr marL="628650" marR="0" lvl="1" indent="-22860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1F366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Second Level</a:t>
            </a:r>
          </a:p>
          <a:p>
            <a:pPr marL="971550" marR="0" lvl="2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SzPct val="120000"/>
              <a:buFontTx/>
              <a:buChar char="•"/>
              <a:tabLst/>
              <a:defRPr/>
            </a:pPr>
            <a:r>
              <a:rPr kumimoji="0" lang="en-US" altLang="zh-CN" sz="22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Third Level</a:t>
            </a:r>
          </a:p>
          <a:p>
            <a:pPr marL="1600200" marR="0" lvl="3" indent="-2286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40000"/>
              <a:buFont typeface="Monotype Sorts" charset="0"/>
              <a:buChar char="u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Narrow"/>
                <a:ea typeface="MS PGothic" pitchFamily="34" charset="-128"/>
              </a:rPr>
              <a:t>Fourth Level</a:t>
            </a:r>
          </a:p>
        </p:txBody>
      </p:sp>
      <p:pic>
        <p:nvPicPr>
          <p:cNvPr id="7" name="Picture 12" descr="arro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85800"/>
            <a:ext cx="891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8"/>
          <p:cNvSpPr txBox="1">
            <a:spLocks noChangeArrowheads="1"/>
          </p:cNvSpPr>
          <p:nvPr userDrawn="1"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0F05E4C-D901-4633-A962-1E944890EE57}" type="slidenum">
              <a:rPr lang="en-US" altLang="zh-CN"/>
              <a:pPr algn="r" eaLnBrk="1" hangingPunct="1"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0318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1" kern="1200" baseline="0" dirty="0">
          <a:solidFill>
            <a:srgbClr val="000099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457200" marR="0" indent="-457200" algn="l" defTabSz="914400" rtl="0" eaLnBrk="0" fontAlgn="base" latinLnBrk="0" hangingPunct="0">
        <a:lnSpc>
          <a:spcPct val="125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Wingdings" panose="05000000000000000000" pitchFamily="2" charset="2"/>
        <a:buChar char="u"/>
        <a:tabLst/>
        <a:defRPr sz="2800" b="0" kern="120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28650" marR="0" indent="-228600" algn="l" defTabSz="914400" rtl="0" eaLnBrk="0" fontAlgn="base" latinLnBrk="0" hangingPunct="0">
        <a:lnSpc>
          <a:spcPct val="110000"/>
        </a:lnSpc>
        <a:spcBef>
          <a:spcPct val="30000"/>
        </a:spcBef>
        <a:spcAft>
          <a:spcPct val="0"/>
        </a:spcAft>
        <a:buClr>
          <a:srgbClr val="000099"/>
        </a:buClr>
        <a:buSzTx/>
        <a:buFont typeface="Wingdings" charset="0"/>
        <a:buChar char="§"/>
        <a:tabLst/>
        <a:defRPr lang="en-US" sz="2400" b="0" i="0" kern="1200" baseline="0" dirty="0" smtClean="0">
          <a:solidFill>
            <a:srgbClr val="000099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971550" marR="0" indent="-228600" algn="l" defTabSz="914400" rtl="0" eaLnBrk="0" fontAlgn="base" latinLnBrk="0" hangingPunct="0">
        <a:lnSpc>
          <a:spcPct val="90000"/>
        </a:lnSpc>
        <a:spcBef>
          <a:spcPct val="30000"/>
        </a:spcBef>
        <a:spcAft>
          <a:spcPct val="0"/>
        </a:spcAft>
        <a:buClr>
          <a:srgbClr val="0033CC"/>
        </a:buClr>
        <a:buSzPct val="120000"/>
        <a:buFontTx/>
        <a:buChar char="•"/>
        <a:tabLst/>
        <a:defRPr sz="2200" b="0" kern="120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marR="0" indent="-228600" algn="l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>
          <a:srgbClr val="5F5F5F"/>
        </a:buClr>
        <a:buSzPct val="40000"/>
        <a:buFont typeface="Monotype Sorts" charset="0"/>
        <a:buChar char="u"/>
        <a:tabLst/>
        <a:defRPr sz="2000" b="0" kern="1200">
          <a:solidFill>
            <a:schemeClr val="tx1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8"/>
          <p:cNvSpPr txBox="1">
            <a:spLocks noChangeArrowheads="1"/>
          </p:cNvSpPr>
          <p:nvPr userDrawn="1"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fld id="{00F05E4C-D901-4633-A962-1E944890EE57}" type="slidenum">
              <a:rPr lang="en-US" altLang="zh-CN"/>
              <a:pPr algn="r" eaLnBrk="1" hangingPunct="1"/>
              <a:t>‹#›</a:t>
            </a:fld>
            <a:endParaRPr lang="en-US" altLang="zh-CN"/>
          </a:p>
        </p:txBody>
      </p:sp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393700"/>
            <a:ext cx="8229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79500"/>
            <a:ext cx="86995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dirty="0"/>
              <a:t>Body Text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</p:txBody>
      </p:sp>
      <p:pic>
        <p:nvPicPr>
          <p:cNvPr id="1029" name="Picture 12" descr="arrow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685800"/>
            <a:ext cx="8915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16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cut/>
  </p:transition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MS PGothic" pitchFamily="34" charset="-128"/>
          <a:cs typeface="MS PGothic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285750" indent="-28575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Monotype Sorts" charset="2"/>
        <a:buChar char="u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628650" indent="-2286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b="1">
          <a:solidFill>
            <a:srgbClr val="1F366F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33CC"/>
        </a:buClr>
        <a:buSzPct val="120000"/>
        <a:buChar char="•"/>
        <a:defRPr sz="2200" b="1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SzPct val="40000"/>
        <a:buFont typeface="Monotype Sorts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393700"/>
            <a:ext cx="8636000" cy="6731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79500"/>
            <a:ext cx="8699500" cy="52070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</p:txBody>
      </p:sp>
      <p:pic>
        <p:nvPicPr>
          <p:cNvPr id="1028" name="Picture 4" descr="arrow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90500" y="685800"/>
            <a:ext cx="8915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spcBef>
                <a:spcPct val="50000"/>
              </a:spcBef>
              <a:defRPr/>
            </a:pPr>
            <a:endParaRPr lang="en-US" altLang="zh-CN">
              <a:solidFill>
                <a:srgbClr val="000000"/>
              </a:solidFill>
              <a:cs typeface="宋体" pitchFamily="2" charset="-122"/>
            </a:endParaRP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b="1">
                <a:latin typeface="Times New Roman" pitchFamily="18" charset="0"/>
                <a:ea typeface="宋体" pitchFamily="2" charset="-122"/>
              </a:defRPr>
            </a:lvl1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>
                <a:solidFill>
                  <a:srgbClr val="000000"/>
                </a:solidFill>
                <a:cs typeface="宋体" pitchFamily="2" charset="-122"/>
              </a:rPr>
              <a:t>UCLA CDSC</a:t>
            </a:r>
          </a:p>
        </p:txBody>
      </p:sp>
    </p:spTree>
    <p:extLst>
      <p:ext uri="{BB962C8B-B14F-4D97-AF65-F5344CB8AC3E}">
        <p14:creationId xmlns:p14="http://schemas.microsoft.com/office/powerpoint/2010/main" val="10388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ransition spd="med">
    <p:pull/>
  </p:transition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285750" indent="-285750" algn="l" rtl="0" eaLnBrk="0" fontAlgn="base" hangingPunct="0">
        <a:lnSpc>
          <a:spcPct val="125000"/>
        </a:lnSpc>
        <a:spcBef>
          <a:spcPct val="30000"/>
        </a:spcBef>
        <a:spcAft>
          <a:spcPct val="0"/>
        </a:spcAft>
        <a:buClr>
          <a:srgbClr val="660066"/>
        </a:buClr>
        <a:buSzPct val="75000"/>
        <a:buFont typeface="Monotype Sorts" charset="2"/>
        <a:buChar char="u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8650" indent="-228600" algn="l" rtl="0" eaLnBrk="0" fontAlgn="base" hangingPunct="0">
        <a:lnSpc>
          <a:spcPct val="110000"/>
        </a:lnSpc>
        <a:spcBef>
          <a:spcPct val="30000"/>
        </a:spcBef>
        <a:spcAft>
          <a:spcPct val="0"/>
        </a:spcAft>
        <a:buClr>
          <a:schemeClr val="hlink"/>
        </a:buClr>
        <a:buFont typeface="Wingdings" charset="2"/>
        <a:buChar char="§"/>
        <a:defRPr sz="2400" b="1">
          <a:solidFill>
            <a:srgbClr val="1F366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97155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0033CC"/>
        </a:buClr>
        <a:buSzPct val="120000"/>
        <a:buChar char="•"/>
        <a:defRPr sz="2200" b="1">
          <a:solidFill>
            <a:srgbClr val="333333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F5F5F"/>
        </a:buClr>
        <a:buSzPct val="40000"/>
        <a:buFont typeface="Monotype Sorts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22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5A5333-EF98-7243-9B55-D48F89F6FCC4}"/>
              </a:ext>
            </a:extLst>
          </p:cNvPr>
          <p:cNvSpPr txBox="1">
            <a:spLocks/>
          </p:cNvSpPr>
          <p:nvPr/>
        </p:nvSpPr>
        <p:spPr>
          <a:xfrm>
            <a:off x="-487017" y="2296902"/>
            <a:ext cx="10118034" cy="10245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i="1" kern="1200" baseline="0">
                <a:solidFill>
                  <a:srgbClr val="000099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ctr"/>
            <a:r>
              <a:rPr lang="en-US" altLang="zh-CN" sz="3200"/>
              <a:t>Mocha: </a:t>
            </a:r>
            <a:r>
              <a:rPr lang="en-US" sz="3200"/>
              <a:t>Multinode Cost Optimization in Heterogeneous Clouds with Accelerators</a:t>
            </a:r>
            <a:endParaRPr lang="en-US" sz="320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C61882CC-D97E-CA4B-97CB-BF4754DDF301}"/>
              </a:ext>
            </a:extLst>
          </p:cNvPr>
          <p:cNvSpPr txBox="1">
            <a:spLocks/>
          </p:cNvSpPr>
          <p:nvPr/>
        </p:nvSpPr>
        <p:spPr>
          <a:xfrm>
            <a:off x="1857375" y="3896223"/>
            <a:ext cx="5429250" cy="2961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marR="0" indent="-457200" algn="l" defTabSz="9144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>
                <a:srgbClr val="660066"/>
              </a:buClr>
              <a:buSzPct val="75000"/>
              <a:buFont typeface="Wingdings" panose="05000000000000000000" pitchFamily="2" charset="2"/>
              <a:buChar char="u"/>
              <a:tabLst/>
              <a:defRPr sz="2800" b="0" kern="1200" baseline="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28650" marR="0" indent="-228600" algn="l" defTabSz="914400" rtl="0" eaLnBrk="0" fontAlgn="base" latinLnBrk="0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SzTx/>
              <a:buFont typeface="Wingdings" charset="0"/>
              <a:buChar char="§"/>
              <a:tabLst/>
              <a:defRPr lang="en-US" sz="2400" b="0" i="0" kern="1200" baseline="0">
                <a:solidFill>
                  <a:srgbClr val="000099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71550" marR="0" indent="-22860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33CC"/>
              </a:buClr>
              <a:buSzPct val="120000"/>
              <a:buFontTx/>
              <a:buChar char="•"/>
              <a:tabLst/>
              <a:defRPr sz="2200" b="0" kern="12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145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40000"/>
              <a:buFont typeface="Wingdings" panose="05000000000000000000" pitchFamily="2" charset="2"/>
              <a:buChar char="u"/>
              <a:tabLst/>
              <a:defRPr sz="2000" b="0" kern="1200"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Peipei Zho</a:t>
            </a:r>
            <a:r>
              <a:rPr lang="en-US" altLang="zh-CN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u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,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Jiayi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Sheng,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Cody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Hao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Yu,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Peng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Wei,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Jie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Wang,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Di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Wu,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Jason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Cong</a:t>
            </a:r>
            <a:r>
              <a:rPr lang="zh-CN" alt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 </a:t>
            </a:r>
            <a:endParaRPr lang="en-US" altLang="zh-CN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</a:endParaRPr>
          </a:p>
          <a:p>
            <a:pPr marL="0" indent="0" algn="ctr">
              <a:buNone/>
            </a:pPr>
            <a:r>
              <a:rPr lang="en-US" altLang="zh-CN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Semibold" panose="020B0706030804020204" pitchFamily="34" charset="0"/>
              </a:rPr>
              <a:t>peipei.zhou@pitt.edu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 Semibold" panose="020B0706030804020204" pitchFamily="34" charset="0"/>
            </a:endParaRPr>
          </a:p>
          <a:p>
            <a:endParaRPr lang="en-US" sz="2000" dirty="0"/>
          </a:p>
        </p:txBody>
      </p:sp>
      <p:pic>
        <p:nvPicPr>
          <p:cNvPr id="1026" name="Picture 2" descr="Home | Living Our Brand | University of Pittsburgh">
            <a:extLst>
              <a:ext uri="{FF2B5EF4-FFF2-40B4-BE49-F238E27FC236}">
                <a16:creationId xmlns:a16="http://schemas.microsoft.com/office/drawing/2014/main" id="{EE20EF4C-395D-A54B-A116-804DDA27B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-21003"/>
            <a:ext cx="2322308" cy="102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ssion &amp; Values | UCLA">
            <a:extLst>
              <a:ext uri="{FF2B5EF4-FFF2-40B4-BE49-F238E27FC236}">
                <a16:creationId xmlns:a16="http://schemas.microsoft.com/office/drawing/2014/main" id="{479E1300-816A-7040-AB1E-90A8A7D37A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0"/>
            <a:ext cx="1889124" cy="90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10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5B9E-272B-481D-90E4-0B12FDEF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49187"/>
            <a:ext cx="8428399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Proposed Optimization for Fast FPGA: Sharing FPGA among Instances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6E5D-DE12-436A-8574-2FF4D2AC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Matching throughput of CPUs and FPGAs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CF49B-CF21-4783-8710-C73BB54EA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73" y="2286000"/>
            <a:ext cx="7334250" cy="2886495"/>
          </a:xfrm>
          <a:prstGeom prst="rect">
            <a:avLst/>
          </a:prstGeom>
        </p:spPr>
      </p:pic>
      <p:sp>
        <p:nvSpPr>
          <p:cNvPr id="4" name="Explosion 2 3"/>
          <p:cNvSpPr/>
          <p:nvPr/>
        </p:nvSpPr>
        <p:spPr>
          <a:xfrm>
            <a:off x="833120" y="2870585"/>
            <a:ext cx="2936240" cy="6502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sp>
        <p:nvSpPr>
          <p:cNvPr id="8" name="Explosion 2 7"/>
          <p:cNvSpPr/>
          <p:nvPr/>
        </p:nvSpPr>
        <p:spPr>
          <a:xfrm>
            <a:off x="5135583" y="2545465"/>
            <a:ext cx="2936240" cy="65024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564" y="4169040"/>
            <a:ext cx="973200" cy="10034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636" y="4258402"/>
            <a:ext cx="973200" cy="1003455"/>
          </a:xfrm>
          <a:prstGeom prst="rect">
            <a:avLst/>
          </a:prstGeom>
        </p:spPr>
      </p:pic>
      <p:pic>
        <p:nvPicPr>
          <p:cNvPr id="12" name="Picture 2" descr="https://www.allhdd.com/images/thumbnails/280/295/detailed/526/00AL140cc.jpg?t=146679839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940" y="4573848"/>
            <a:ext cx="723420" cy="7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allhdd.com/images/thumbnails/280/295/detailed/526/00AL140cc.jpg?t=146679839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338" y="3798464"/>
            <a:ext cx="839728" cy="884714"/>
          </a:xfrm>
          <a:prstGeom prst="rect">
            <a:avLst/>
          </a:prstGeom>
          <a:noFill/>
          <a:effectLst>
            <a:glow rad="127000">
              <a:srgbClr val="FFC000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E75E97-AC2E-544D-8909-BF1A57097CAD}"/>
              </a:ext>
            </a:extLst>
          </p:cNvPr>
          <p:cNvSpPr txBox="1"/>
          <p:nvPr/>
        </p:nvSpPr>
        <p:spPr>
          <a:xfrm>
            <a:off x="3312294" y="2456572"/>
            <a:ext cx="22803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Network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893DE-97ED-BF46-9533-44B80CFF68DE}"/>
              </a:ext>
            </a:extLst>
          </p:cNvPr>
          <p:cNvSpPr txBox="1"/>
          <p:nvPr/>
        </p:nvSpPr>
        <p:spPr>
          <a:xfrm>
            <a:off x="5624810" y="3300063"/>
            <a:ext cx="1900634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5045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65B9E-272B-481D-90E4-0B12FDEF8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499" y="249187"/>
            <a:ext cx="8428399" cy="66278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Proposed Optimization for Slow FPGA: </a:t>
            </a:r>
            <a:r>
              <a:rPr lang="en-US" altLang="zh-CN" dirty="0">
                <a:latin typeface="Arial Narrow" panose="020B0606020202030204" pitchFamily="34" charset="0"/>
              </a:rPr>
              <a:t>Co-execution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>
                <a:latin typeface="Arial Narrow" panose="020B0606020202030204" pitchFamily="34" charset="0"/>
              </a:rPr>
              <a:t>of</a:t>
            </a:r>
            <a:r>
              <a:rPr lang="zh-CN" altLang="en-US" dirty="0">
                <a:latin typeface="Arial Narrow" panose="020B0606020202030204" pitchFamily="34" charset="0"/>
              </a:rPr>
              <a:t> </a:t>
            </a:r>
            <a:r>
              <a:rPr lang="en-US" altLang="zh-CN" dirty="0">
                <a:latin typeface="Arial Narrow" panose="020B0606020202030204" pitchFamily="34" charset="0"/>
              </a:rPr>
              <a:t>FPGA+CPU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46E5D-DE12-436A-8574-2FF4D2AC2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Partial Offload: Co-execution of FPGA + CPU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E9E8DC-3985-8E47-A3AF-738CF6EB9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2026" y="2650705"/>
            <a:ext cx="9306026" cy="223862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DB0A717-BFAD-44C7-9679-D4DB05960677}"/>
              </a:ext>
            </a:extLst>
          </p:cNvPr>
          <p:cNvSpPr/>
          <p:nvPr/>
        </p:nvSpPr>
        <p:spPr bwMode="auto">
          <a:xfrm>
            <a:off x="1798710" y="2650705"/>
            <a:ext cx="6820188" cy="114757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017DD4-17F9-4CC5-8CB4-3445B8D33F33}"/>
              </a:ext>
            </a:extLst>
          </p:cNvPr>
          <p:cNvSpPr/>
          <p:nvPr/>
        </p:nvSpPr>
        <p:spPr bwMode="auto">
          <a:xfrm>
            <a:off x="1798710" y="3811789"/>
            <a:ext cx="6820188" cy="1147572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DCB43-2F09-4CB4-84F3-7C76744EBA56}"/>
              </a:ext>
            </a:extLst>
          </p:cNvPr>
          <p:cNvSpPr txBox="1"/>
          <p:nvPr/>
        </p:nvSpPr>
        <p:spPr>
          <a:xfrm>
            <a:off x="1798709" y="1983678"/>
            <a:ext cx="76205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M1 tasks: Offload </a:t>
            </a:r>
            <a:r>
              <a:rPr lang="en-US" sz="2800" dirty="0" err="1">
                <a:solidFill>
                  <a:srgbClr val="FF0000"/>
                </a:solidFill>
              </a:rPr>
              <a:t>acceleratable</a:t>
            </a:r>
            <a:r>
              <a:rPr lang="en-US" sz="2800" dirty="0">
                <a:solidFill>
                  <a:srgbClr val="FF0000"/>
                </a:solidFill>
              </a:rPr>
              <a:t> kernels to FPGAs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30383-88F3-4104-AA7B-A2EA5B7E3E19}"/>
              </a:ext>
            </a:extLst>
          </p:cNvPr>
          <p:cNvSpPr txBox="1"/>
          <p:nvPr/>
        </p:nvSpPr>
        <p:spPr>
          <a:xfrm>
            <a:off x="1798709" y="5176945"/>
            <a:ext cx="58956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M2 tasks: Instead of offload, </a:t>
            </a:r>
            <a:br>
              <a:rPr lang="en-US" sz="2800" dirty="0">
                <a:solidFill>
                  <a:srgbClr val="00B050"/>
                </a:solidFill>
              </a:rPr>
            </a:br>
            <a:r>
              <a:rPr lang="en-US" sz="2800" dirty="0">
                <a:solidFill>
                  <a:srgbClr val="00B050"/>
                </a:solidFill>
              </a:rPr>
              <a:t>schedule to CPUs</a:t>
            </a:r>
          </a:p>
        </p:txBody>
      </p:sp>
    </p:spTree>
    <p:extLst>
      <p:ext uri="{BB962C8B-B14F-4D97-AF65-F5344CB8AC3E}">
        <p14:creationId xmlns:p14="http://schemas.microsoft.com/office/powerpoint/2010/main" val="21055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4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F62C-A677-C94C-8418-355D76D6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98" y="196753"/>
            <a:ext cx="9549814" cy="673100"/>
          </a:xfrm>
        </p:spPr>
        <p:txBody>
          <a:bodyPr/>
          <a:lstStyle/>
          <a:p>
            <a:r>
              <a:rPr lang="en-US" altLang="zh-CN" dirty="0"/>
              <a:t>Mocha:</a:t>
            </a:r>
            <a:r>
              <a:rPr lang="zh-CN" altLang="en-US" dirty="0"/>
              <a:t> </a:t>
            </a:r>
            <a:r>
              <a:rPr lang="en-US" altLang="zh-CN" dirty="0" err="1">
                <a:ea typeface="Gulim" pitchFamily="34" charset="-127"/>
              </a:rPr>
              <a:t>Multinode</a:t>
            </a:r>
            <a:r>
              <a:rPr lang="en-US" altLang="zh-CN" dirty="0">
                <a:ea typeface="Gulim" pitchFamily="34" charset="-127"/>
              </a:rPr>
              <a:t> Optimization of Cost in Heterogeneous Cloud with Accelerators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58D3F-D83A-2240-A050-E6D7BFE2F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1474"/>
            <a:ext cx="9144000" cy="35350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1A98F6-29F1-4D78-9AA4-75AD9E6271B5}"/>
              </a:ext>
            </a:extLst>
          </p:cNvPr>
          <p:cNvSpPr/>
          <p:nvPr/>
        </p:nvSpPr>
        <p:spPr bwMode="auto">
          <a:xfrm>
            <a:off x="117987" y="1789471"/>
            <a:ext cx="3903407" cy="1868129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C090BF-87A3-4C71-A2E7-CF428E54545F}"/>
              </a:ext>
            </a:extLst>
          </p:cNvPr>
          <p:cNvSpPr/>
          <p:nvPr/>
        </p:nvSpPr>
        <p:spPr bwMode="auto">
          <a:xfrm>
            <a:off x="117987" y="3736258"/>
            <a:ext cx="3451123" cy="161776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85FC1C-5AFB-4A80-A59C-D477B7373D8A}"/>
              </a:ext>
            </a:extLst>
          </p:cNvPr>
          <p:cNvSpPr/>
          <p:nvPr/>
        </p:nvSpPr>
        <p:spPr bwMode="auto">
          <a:xfrm>
            <a:off x="4670324" y="1789471"/>
            <a:ext cx="4257368" cy="353505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A29A6A-2501-4C0C-92A2-B7F562742102}"/>
              </a:ext>
            </a:extLst>
          </p:cNvPr>
          <p:cNvSpPr txBox="1"/>
          <p:nvPr/>
        </p:nvSpPr>
        <p:spPr>
          <a:xfrm>
            <a:off x="117987" y="1164550"/>
            <a:ext cx="890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Open Sans" panose="020B0606030504020204"/>
              </a:rPr>
              <a:t>1: Profiling r + Speedup S -&gt; Matching</a:t>
            </a:r>
            <a:r>
              <a:rPr lang="zh-CN" altLang="en-US" sz="2800" dirty="0">
                <a:latin typeface="Open Sans" panose="020B0606030504020204"/>
              </a:rPr>
              <a:t> </a:t>
            </a:r>
            <a:r>
              <a:rPr lang="en-US" altLang="zh-CN" sz="2800" dirty="0">
                <a:latin typeface="Open Sans" panose="020B0606030504020204"/>
              </a:rPr>
              <a:t>Core</a:t>
            </a:r>
            <a:r>
              <a:rPr lang="zh-CN" altLang="en-US" sz="2800" dirty="0">
                <a:latin typeface="Open Sans" panose="020B0606030504020204"/>
              </a:rPr>
              <a:t> </a:t>
            </a:r>
            <a:r>
              <a:rPr lang="en-US" altLang="zh-CN" sz="2800" dirty="0">
                <a:latin typeface="Open Sans" panose="020B0606030504020204"/>
              </a:rPr>
              <a:t>Number,</a:t>
            </a:r>
            <a:r>
              <a:rPr lang="zh-CN" altLang="en-US" sz="2800" dirty="0">
                <a:latin typeface="Open Sans" panose="020B0606030504020204"/>
              </a:rPr>
              <a:t> </a:t>
            </a:r>
            <a:r>
              <a:rPr lang="en-US" altLang="zh-CN" sz="2800" dirty="0">
                <a:latin typeface="Open Sans" panose="020B0606030504020204"/>
              </a:rPr>
              <a:t>P’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0854DC-8CF5-4AAD-ACF9-A9DA85DB91E3}"/>
              </a:ext>
            </a:extLst>
          </p:cNvPr>
          <p:cNvSpPr txBox="1"/>
          <p:nvPr/>
        </p:nvSpPr>
        <p:spPr>
          <a:xfrm>
            <a:off x="41781" y="5557423"/>
            <a:ext cx="4884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en Sans" panose="020B0606030504020204"/>
              </a:rPr>
              <a:t>2. Setting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up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cluster</a:t>
            </a:r>
          </a:p>
          <a:p>
            <a:r>
              <a:rPr lang="en-US" altLang="zh-CN" sz="2000" dirty="0">
                <a:latin typeface="Open Sans" panose="020B0606030504020204"/>
              </a:rPr>
              <a:t>HTC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on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AWS,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P’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=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64</a:t>
            </a:r>
          </a:p>
          <a:p>
            <a:r>
              <a:rPr lang="en-US" altLang="zh-CN" sz="2000" dirty="0">
                <a:latin typeface="Open Sans" panose="020B0606030504020204"/>
              </a:rPr>
              <a:t>Instances: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f1.2x: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8,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m4.10x: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40,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m4.4x:</a:t>
            </a:r>
            <a:r>
              <a:rPr lang="zh-CN" altLang="en-US" sz="2000" dirty="0">
                <a:latin typeface="Open Sans" panose="020B0606030504020204"/>
              </a:rPr>
              <a:t> </a:t>
            </a:r>
            <a:r>
              <a:rPr lang="en-US" altLang="zh-CN" sz="2000" dirty="0">
                <a:latin typeface="Open Sans" panose="020B0606030504020204"/>
              </a:rPr>
              <a:t>16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F943CA-9457-4951-BF17-C82D9623762C}"/>
              </a:ext>
            </a:extLst>
          </p:cNvPr>
          <p:cNvSpPr txBox="1"/>
          <p:nvPr/>
        </p:nvSpPr>
        <p:spPr>
          <a:xfrm>
            <a:off x="4670324" y="5527926"/>
            <a:ext cx="48841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Open Sans" panose="020B0606030504020204"/>
              </a:rPr>
              <a:t>3. Mocha Runtime</a:t>
            </a:r>
            <a:br>
              <a:rPr lang="en-US" altLang="zh-CN" sz="2000" dirty="0">
                <a:latin typeface="Open Sans" panose="020B0606030504020204"/>
              </a:rPr>
            </a:br>
            <a:r>
              <a:rPr lang="en-US" altLang="zh-CN" sz="2000" dirty="0">
                <a:latin typeface="Open Sans" panose="020B0606030504020204"/>
              </a:rPr>
              <a:t>CPU clients &lt;-&gt; NAM &lt;-&gt; Accelerator</a:t>
            </a:r>
          </a:p>
        </p:txBody>
      </p:sp>
    </p:spTree>
    <p:extLst>
      <p:ext uri="{BB962C8B-B14F-4D97-AF65-F5344CB8AC3E}">
        <p14:creationId xmlns:p14="http://schemas.microsoft.com/office/powerpoint/2010/main" val="8420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0B7A-010A-8A4A-A554-5A87FEF12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300" y="393700"/>
            <a:ext cx="8636000" cy="673100"/>
          </a:xfrm>
        </p:spPr>
        <p:txBody>
          <a:bodyPr/>
          <a:lstStyle/>
          <a:p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1551C-9248-504D-9536-03F951E17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50269"/>
            <a:ext cx="8699500" cy="5207000"/>
          </a:xfrm>
        </p:spPr>
        <p:txBody>
          <a:bodyPr/>
          <a:lstStyle/>
          <a:p>
            <a:r>
              <a:rPr lang="en-US" altLang="zh-CN" dirty="0"/>
              <a:t>HTC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AWS EC2</a:t>
            </a:r>
          </a:p>
          <a:p>
            <a:pPr lvl="1"/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improves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1.60x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-&gt; 1.58x, </a:t>
            </a:r>
            <a:r>
              <a:rPr lang="en-US" altLang="zh-CN" dirty="0"/>
              <a:t>almost same performance</a:t>
            </a:r>
          </a:p>
          <a:p>
            <a:pPr lvl="1"/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2.58x</a:t>
            </a:r>
            <a:r>
              <a:rPr lang="zh-CN" altLang="en-US" dirty="0">
                <a:solidFill>
                  <a:srgbClr val="FF0000"/>
                </a:solidFill>
              </a:rPr>
              <a:t>  </a:t>
            </a:r>
            <a:r>
              <a:rPr lang="en-US" altLang="zh-CN" dirty="0">
                <a:solidFill>
                  <a:srgbClr val="FF0000"/>
                </a:solidFill>
              </a:rPr>
              <a:t>-&gt;  </a:t>
            </a:r>
            <a:r>
              <a:rPr lang="en-US" altLang="zh-CN" dirty="0">
                <a:solidFill>
                  <a:srgbClr val="00B050"/>
                </a:solidFill>
              </a:rPr>
              <a:t>0.93x, </a:t>
            </a:r>
            <a:r>
              <a:rPr lang="en-US" altLang="zh-CN" dirty="0"/>
              <a:t>cost efficiency improvement:</a:t>
            </a:r>
            <a:r>
              <a:rPr lang="en-US" altLang="zh-CN" dirty="0">
                <a:solidFill>
                  <a:srgbClr val="00B050"/>
                </a:solidFill>
              </a:rPr>
              <a:t> 2.77x</a:t>
            </a:r>
            <a:endParaRPr lang="en-US" dirty="0"/>
          </a:p>
          <a:p>
            <a:endParaRPr lang="en-US" dirty="0"/>
          </a:p>
        </p:txBody>
      </p:sp>
      <p:pic>
        <p:nvPicPr>
          <p:cNvPr id="14338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FC4CE9-A02D-604A-A553-894194484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7422"/>
            <a:ext cx="4280123" cy="34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>
            <a:extLst>
              <a:ext uri="{FF2B5EF4-FFF2-40B4-BE49-F238E27FC236}">
                <a16:creationId xmlns:a16="http://schemas.microsoft.com/office/drawing/2014/main" id="{2B860196-E010-B743-B4B6-E5D6774FE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202" y="2596444"/>
            <a:ext cx="4268868" cy="353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25D470-48F3-4763-8E46-EA22B1F7B3D1}"/>
              </a:ext>
            </a:extLst>
          </p:cNvPr>
          <p:cNvSpPr txBox="1"/>
          <p:nvPr/>
        </p:nvSpPr>
        <p:spPr>
          <a:xfrm>
            <a:off x="94778" y="5901474"/>
            <a:ext cx="89544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800" dirty="0">
                <a:latin typeface="Calibri" panose="020F0502020204030204"/>
                <a:ea typeface="宋体" panose="02010600030101010101" pitchFamily="2" charset="-122"/>
              </a:rPr>
              <a:t>f1.16x (64 CPU+8FPGA) -&gt;f1.2x + m4.16x (64 CPU +1 FPGA)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Make more</a:t>
            </a:r>
            <a:r>
              <a:rPr kumimoji="0" lang="en-US" altLang="zh-CN" sz="28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</a:rPr>
              <a:t> use of 1 FPGAs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MS PGothic" pitchFamily="34" charset="-128"/>
            </a:endParaRPr>
          </a:p>
        </p:txBody>
      </p:sp>
      <p:pic>
        <p:nvPicPr>
          <p:cNvPr id="7" name="Picture 12" descr="Image result for amazon ec2">
            <a:extLst>
              <a:ext uri="{FF2B5EF4-FFF2-40B4-BE49-F238E27FC236}">
                <a16:creationId xmlns:a16="http://schemas.microsoft.com/office/drawing/2014/main" id="{2D41C3CC-D714-412D-9541-7F99DD326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523" y="1061243"/>
            <a:ext cx="1732968" cy="651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43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B9732-76DD-D545-96E0-FFDFA82F2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Optimization</a:t>
            </a:r>
            <a:r>
              <a:rPr lang="zh-CN" altLang="en-US" dirty="0"/>
              <a:t> </a:t>
            </a:r>
            <a:r>
              <a:rPr lang="en-US" altLang="zh-CN" dirty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10153-975F-DC47-98D8-3AE6FD8B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Mutect2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/>
              <a:t>Huawei Cloud</a:t>
            </a:r>
          </a:p>
          <a:p>
            <a:pPr lvl="1"/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improves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1.49x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r>
              <a:rPr lang="en-US" altLang="zh-CN" dirty="0">
                <a:solidFill>
                  <a:srgbClr val="00B050"/>
                </a:solidFill>
              </a:rPr>
              <a:t>-&gt; 2.27x, </a:t>
            </a:r>
            <a:r>
              <a:rPr lang="en-US" altLang="zh-CN" dirty="0"/>
              <a:t>performance improvement:</a:t>
            </a:r>
            <a:r>
              <a:rPr lang="en-US" altLang="zh-CN" dirty="0">
                <a:solidFill>
                  <a:srgbClr val="00B050"/>
                </a:solidFill>
              </a:rPr>
              <a:t> 1.5x</a:t>
            </a:r>
            <a:endParaRPr lang="en-US" dirty="0"/>
          </a:p>
          <a:p>
            <a:pPr lvl="1"/>
            <a:r>
              <a:rPr lang="en-US" altLang="zh-CN" dirty="0">
                <a:solidFill>
                  <a:srgbClr val="00B050"/>
                </a:solidFill>
              </a:rPr>
              <a:t> </a:t>
            </a:r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1.16x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-&gt; </a:t>
            </a:r>
            <a:r>
              <a:rPr lang="en-US" altLang="zh-CN" dirty="0">
                <a:solidFill>
                  <a:srgbClr val="00B050"/>
                </a:solidFill>
              </a:rPr>
              <a:t>0.76x, </a:t>
            </a:r>
            <a:r>
              <a:rPr lang="en-US" altLang="zh-CN" dirty="0"/>
              <a:t>cost efficiency improvement: </a:t>
            </a:r>
            <a:r>
              <a:rPr lang="en-US" altLang="zh-CN" dirty="0">
                <a:solidFill>
                  <a:srgbClr val="00B050"/>
                </a:solidFill>
              </a:rPr>
              <a:t>1.5x</a:t>
            </a:r>
            <a:r>
              <a:rPr lang="en-US" altLang="zh-CN" dirty="0"/>
              <a:t>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/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id="{5C31BC52-4009-C74F-967A-84DAA4C2F0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9129"/>
            <a:ext cx="4814260" cy="386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E30C1A50-FFFB-1B4B-BC6C-12B5C2E3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015" y="2698640"/>
            <a:ext cx="4572085" cy="378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87870A-1C22-4414-B496-5F5579BA9F2F}"/>
              </a:ext>
            </a:extLst>
          </p:cNvPr>
          <p:cNvSpPr txBox="1"/>
          <p:nvPr/>
        </p:nvSpPr>
        <p:spPr>
          <a:xfrm>
            <a:off x="518915" y="6286500"/>
            <a:ext cx="895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Effective CPUs: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8 -&gt; 32,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Make more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use of CPUs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9A3EE2-3011-41B0-BB11-CA6990D7423F}"/>
              </a:ext>
            </a:extLst>
          </p:cNvPr>
          <p:cNvGrpSpPr/>
          <p:nvPr/>
        </p:nvGrpSpPr>
        <p:grpSpPr>
          <a:xfrm>
            <a:off x="6642056" y="1047136"/>
            <a:ext cx="1793570" cy="802642"/>
            <a:chOff x="3737303" y="4242514"/>
            <a:chExt cx="2652627" cy="115207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C464462-3DF6-431F-B25A-1333F4279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9249" y="4365870"/>
              <a:ext cx="1220681" cy="102871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B8EB637-7327-48B8-917B-26DF87F7B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303" y="4242514"/>
              <a:ext cx="1205211" cy="115207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CE58E55-1E9E-49B1-B1CE-C3C2F89BA9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0419" y="3368675"/>
            <a:ext cx="638175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64A50-C1CE-3C4B-B87F-7A9B55697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0" y="1272428"/>
            <a:ext cx="8428399" cy="504741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EF51B0-B4EC-7740-B37A-F8F64EC919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00" y="1167704"/>
            <a:ext cx="8428399" cy="569029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9EC3256-A6F0-4A46-B6A5-91307B37B19C}"/>
              </a:ext>
            </a:extLst>
          </p:cNvPr>
          <p:cNvSpPr txBox="1">
            <a:spLocks/>
          </p:cNvSpPr>
          <p:nvPr/>
        </p:nvSpPr>
        <p:spPr>
          <a:xfrm>
            <a:off x="357800" y="176379"/>
            <a:ext cx="8902701" cy="7235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400" b="1" i="1" kern="1200" baseline="0">
                <a:solidFill>
                  <a:srgbClr val="000099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altLang="zh-CN" sz="2400" dirty="0">
                <a:ea typeface="MS PGothic" pitchFamily="34" charset="-128"/>
              </a:rPr>
              <a:t>Application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Domain: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DNA/RNA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Genome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Analysis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Toolkit</a:t>
            </a:r>
            <a:endParaRPr lang="en-US" sz="2400" dirty="0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392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1002A5-E6F4-5A42-9CD0-1DBF9090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79500"/>
            <a:ext cx="8902700" cy="5207000"/>
          </a:xfrm>
        </p:spPr>
        <p:txBody>
          <a:bodyPr/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HTC</a:t>
            </a:r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en-US" altLang="zh-CN" dirty="0"/>
              <a:t>on</a:t>
            </a:r>
            <a:r>
              <a:rPr lang="zh-CN" altLang="en-US" dirty="0">
                <a:solidFill>
                  <a:srgbClr val="00B0F0"/>
                </a:solidFill>
              </a:rPr>
              <a:t> </a:t>
            </a:r>
            <a:r>
              <a:rPr lang="en-US" altLang="zh-CN" dirty="0">
                <a:solidFill>
                  <a:srgbClr val="00B0F0"/>
                </a:solidFill>
              </a:rPr>
              <a:t>AWS Cloud</a:t>
            </a:r>
          </a:p>
          <a:p>
            <a:pPr lvl="1"/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improves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1.60x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endParaRPr lang="en-US" altLang="zh-CN" dirty="0">
              <a:solidFill>
                <a:srgbClr val="00B050"/>
              </a:solidFill>
            </a:endParaRPr>
          </a:p>
          <a:p>
            <a:pPr lvl="1"/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2.58x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98" y="202980"/>
            <a:ext cx="8902701" cy="723566"/>
          </a:xfrm>
        </p:spPr>
        <p:txBody>
          <a:bodyPr/>
          <a:lstStyle/>
          <a:p>
            <a:r>
              <a:rPr lang="en-US" altLang="zh-CN" sz="2400" dirty="0">
                <a:ea typeface="MS PGothic" pitchFamily="34" charset="-128"/>
              </a:rPr>
              <a:t>Motivation: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sz="2400" dirty="0">
                <a:ea typeface="MS PGothic" pitchFamily="34" charset="-128"/>
              </a:rPr>
              <a:t>How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D</a:t>
            </a:r>
            <a:r>
              <a:rPr lang="en-US" sz="2400" dirty="0">
                <a:ea typeface="MS PGothic" pitchFamily="34" charset="-128"/>
              </a:rPr>
              <a:t>oes </a:t>
            </a:r>
            <a:r>
              <a:rPr lang="en-US" altLang="zh-CN" sz="2400" dirty="0">
                <a:ea typeface="MS PGothic" pitchFamily="34" charset="-128"/>
              </a:rPr>
              <a:t>U</a:t>
            </a:r>
            <a:r>
              <a:rPr lang="en-US" sz="2400" dirty="0">
                <a:ea typeface="MS PGothic" pitchFamily="34" charset="-128"/>
              </a:rPr>
              <a:t>sing FPGA </a:t>
            </a:r>
            <a:r>
              <a:rPr lang="en-US" altLang="zh-CN" sz="2400" dirty="0">
                <a:ea typeface="MS PGothic" pitchFamily="34" charset="-128"/>
              </a:rPr>
              <a:t>A</a:t>
            </a:r>
            <a:r>
              <a:rPr lang="en-US" sz="2400" dirty="0">
                <a:ea typeface="MS PGothic" pitchFamily="34" charset="-128"/>
              </a:rPr>
              <a:t>ccelerators </a:t>
            </a:r>
            <a:r>
              <a:rPr lang="en-US" altLang="zh-CN" sz="2400" dirty="0">
                <a:ea typeface="MS PGothic" pitchFamily="34" charset="-128"/>
              </a:rPr>
              <a:t>I</a:t>
            </a:r>
            <a:r>
              <a:rPr lang="en-US" sz="2400" dirty="0">
                <a:ea typeface="MS PGothic" pitchFamily="34" charset="-128"/>
              </a:rPr>
              <a:t>mpact an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A</a:t>
            </a:r>
            <a:r>
              <a:rPr lang="en-US" sz="2400" dirty="0">
                <a:ea typeface="MS PGothic" pitchFamily="34" charset="-128"/>
              </a:rPr>
              <a:t>pplication’s </a:t>
            </a:r>
            <a:r>
              <a:rPr lang="en-US" altLang="zh-CN" sz="2400" dirty="0">
                <a:ea typeface="MS PGothic" pitchFamily="34" charset="-128"/>
              </a:rPr>
              <a:t>O</a:t>
            </a:r>
            <a:r>
              <a:rPr lang="en-US" sz="2400" dirty="0">
                <a:ea typeface="MS PGothic" pitchFamily="34" charset="-128"/>
              </a:rPr>
              <a:t>ut-of-</a:t>
            </a:r>
            <a:r>
              <a:rPr lang="en-US" altLang="zh-CN" sz="2400" dirty="0">
                <a:ea typeface="MS PGothic" pitchFamily="34" charset="-128"/>
              </a:rPr>
              <a:t>P</a:t>
            </a:r>
            <a:r>
              <a:rPr lang="en-US" sz="2400" dirty="0">
                <a:ea typeface="MS PGothic" pitchFamily="34" charset="-128"/>
              </a:rPr>
              <a:t>ocket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C</a:t>
            </a:r>
            <a:r>
              <a:rPr lang="en-US" sz="2400" dirty="0">
                <a:ea typeface="MS PGothic" pitchFamily="34" charset="-128"/>
              </a:rPr>
              <a:t>ost in </a:t>
            </a:r>
            <a:r>
              <a:rPr lang="en-US" altLang="zh-CN" sz="2400" dirty="0">
                <a:ea typeface="MS PGothic" pitchFamily="34" charset="-128"/>
              </a:rPr>
              <a:t>P</a:t>
            </a:r>
            <a:r>
              <a:rPr lang="en-US" sz="2400" dirty="0">
                <a:ea typeface="MS PGothic" pitchFamily="34" charset="-128"/>
              </a:rPr>
              <a:t>ublic </a:t>
            </a:r>
            <a:r>
              <a:rPr lang="en-US" altLang="zh-CN" sz="2400" dirty="0">
                <a:ea typeface="MS PGothic" pitchFamily="34" charset="-128"/>
              </a:rPr>
              <a:t>C</a:t>
            </a:r>
            <a:r>
              <a:rPr lang="en-US" sz="2400" dirty="0">
                <a:ea typeface="MS PGothic" pitchFamily="34" charset="-128"/>
              </a:rPr>
              <a:t>loud </a:t>
            </a:r>
            <a:r>
              <a:rPr lang="en-US" altLang="zh-CN" sz="2400" dirty="0">
                <a:ea typeface="MS PGothic" pitchFamily="34" charset="-128"/>
              </a:rPr>
              <a:t>S</a:t>
            </a:r>
            <a:r>
              <a:rPr lang="en-US" sz="2400" dirty="0">
                <a:ea typeface="MS PGothic" pitchFamily="34" charset="-128"/>
              </a:rPr>
              <a:t>ervices?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059665F9-E9AE-A442-8717-659AD13B5A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58" y="2671586"/>
            <a:ext cx="4317064" cy="357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>
            <a:extLst>
              <a:ext uri="{FF2B5EF4-FFF2-40B4-BE49-F238E27FC236}">
                <a16:creationId xmlns:a16="http://schemas.microsoft.com/office/drawing/2014/main" id="{EE603E3F-81AA-9342-962D-3A5B4BD73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1" y="2671585"/>
            <a:ext cx="4378517" cy="351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Image result for amazon ec2">
            <a:extLst>
              <a:ext uri="{FF2B5EF4-FFF2-40B4-BE49-F238E27FC236}">
                <a16:creationId xmlns:a16="http://schemas.microsoft.com/office/drawing/2014/main" id="{823957E5-DDBF-497C-8D95-E97E5C870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303" y="1598420"/>
            <a:ext cx="2448233" cy="92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21002A5-E6F4-5A42-9CD0-1DBF90900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79500"/>
            <a:ext cx="8699500" cy="5207000"/>
          </a:xfrm>
        </p:spPr>
        <p:txBody>
          <a:bodyPr/>
          <a:lstStyle/>
          <a:p>
            <a:r>
              <a:rPr lang="en-US" altLang="zh-CN" dirty="0"/>
              <a:t>From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solution</a:t>
            </a:r>
            <a:r>
              <a:rPr lang="zh-CN" altLang="en-US" dirty="0"/>
              <a:t>  </a:t>
            </a:r>
            <a:r>
              <a:rPr lang="en-US" altLang="zh-CN" dirty="0"/>
              <a:t>-&gt;</a:t>
            </a:r>
            <a:r>
              <a:rPr lang="zh-CN" altLang="en-US" dirty="0"/>
              <a:t> </a:t>
            </a:r>
            <a:r>
              <a:rPr lang="en-US" altLang="zh-CN" dirty="0"/>
              <a:t>CPU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 </a:t>
            </a:r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Mutect2</a:t>
            </a:r>
            <a:r>
              <a:rPr lang="zh-CN" altLang="en-US" dirty="0"/>
              <a:t> </a:t>
            </a:r>
            <a:r>
              <a:rPr lang="en-US" altLang="zh-CN" dirty="0"/>
              <a:t>on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F0"/>
                </a:solidFill>
              </a:rPr>
              <a:t>Huawei</a:t>
            </a:r>
          </a:p>
          <a:p>
            <a:pPr lvl="1"/>
            <a:r>
              <a:rPr lang="en-US" altLang="zh-CN" dirty="0"/>
              <a:t>Latency</a:t>
            </a:r>
            <a:r>
              <a:rPr lang="zh-CN" altLang="en-US" dirty="0"/>
              <a:t> </a:t>
            </a:r>
            <a:r>
              <a:rPr lang="en-US" altLang="zh-CN" dirty="0"/>
              <a:t>improves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00B050"/>
                </a:solidFill>
              </a:rPr>
              <a:t>1.49x</a:t>
            </a:r>
            <a:r>
              <a:rPr lang="zh-CN" altLang="en-US" dirty="0">
                <a:solidFill>
                  <a:srgbClr val="00B050"/>
                </a:solidFill>
              </a:rPr>
              <a:t> </a:t>
            </a:r>
            <a:endParaRPr lang="en-US" altLang="zh-CN" dirty="0">
              <a:solidFill>
                <a:srgbClr val="00B050"/>
              </a:solidFill>
            </a:endParaRPr>
          </a:p>
          <a:p>
            <a:pPr lvl="1"/>
            <a:r>
              <a:rPr lang="en-US" altLang="zh-CN" dirty="0"/>
              <a:t>Cost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1.16x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98" y="202980"/>
            <a:ext cx="8902701" cy="723566"/>
          </a:xfrm>
        </p:spPr>
        <p:txBody>
          <a:bodyPr/>
          <a:lstStyle/>
          <a:p>
            <a:r>
              <a:rPr lang="en-US" altLang="zh-CN" sz="2400" dirty="0">
                <a:ea typeface="MS PGothic" pitchFamily="34" charset="-128"/>
              </a:rPr>
              <a:t>Motivation: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sz="2400" dirty="0">
                <a:ea typeface="MS PGothic" pitchFamily="34" charset="-128"/>
              </a:rPr>
              <a:t>How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D</a:t>
            </a:r>
            <a:r>
              <a:rPr lang="en-US" sz="2400" dirty="0">
                <a:ea typeface="MS PGothic" pitchFamily="34" charset="-128"/>
              </a:rPr>
              <a:t>oes </a:t>
            </a:r>
            <a:r>
              <a:rPr lang="en-US" altLang="zh-CN" sz="2400" dirty="0">
                <a:ea typeface="MS PGothic" pitchFamily="34" charset="-128"/>
              </a:rPr>
              <a:t>U</a:t>
            </a:r>
            <a:r>
              <a:rPr lang="en-US" sz="2400" dirty="0">
                <a:ea typeface="MS PGothic" pitchFamily="34" charset="-128"/>
              </a:rPr>
              <a:t>sing FPGA </a:t>
            </a:r>
            <a:r>
              <a:rPr lang="en-US" altLang="zh-CN" sz="2400" dirty="0">
                <a:ea typeface="MS PGothic" pitchFamily="34" charset="-128"/>
              </a:rPr>
              <a:t>A</a:t>
            </a:r>
            <a:r>
              <a:rPr lang="en-US" sz="2400" dirty="0">
                <a:ea typeface="MS PGothic" pitchFamily="34" charset="-128"/>
              </a:rPr>
              <a:t>ccelerators </a:t>
            </a:r>
            <a:r>
              <a:rPr lang="en-US" altLang="zh-CN" sz="2400" dirty="0">
                <a:ea typeface="MS PGothic" pitchFamily="34" charset="-128"/>
              </a:rPr>
              <a:t>I</a:t>
            </a:r>
            <a:r>
              <a:rPr lang="en-US" sz="2400" dirty="0">
                <a:ea typeface="MS PGothic" pitchFamily="34" charset="-128"/>
              </a:rPr>
              <a:t>mpact an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A</a:t>
            </a:r>
            <a:r>
              <a:rPr lang="en-US" sz="2400" dirty="0">
                <a:ea typeface="MS PGothic" pitchFamily="34" charset="-128"/>
              </a:rPr>
              <a:t>pplication’s </a:t>
            </a:r>
            <a:r>
              <a:rPr lang="en-US" altLang="zh-CN" sz="2400" dirty="0">
                <a:ea typeface="MS PGothic" pitchFamily="34" charset="-128"/>
              </a:rPr>
              <a:t>O</a:t>
            </a:r>
            <a:r>
              <a:rPr lang="en-US" sz="2400" dirty="0">
                <a:ea typeface="MS PGothic" pitchFamily="34" charset="-128"/>
              </a:rPr>
              <a:t>ut-of-</a:t>
            </a:r>
            <a:r>
              <a:rPr lang="en-US" altLang="zh-CN" sz="2400" dirty="0">
                <a:ea typeface="MS PGothic" pitchFamily="34" charset="-128"/>
              </a:rPr>
              <a:t>P</a:t>
            </a:r>
            <a:r>
              <a:rPr lang="en-US" sz="2400" dirty="0">
                <a:ea typeface="MS PGothic" pitchFamily="34" charset="-128"/>
              </a:rPr>
              <a:t>ocket</a:t>
            </a:r>
            <a:r>
              <a:rPr lang="zh-CN" altLang="en-US" sz="2400" dirty="0">
                <a:ea typeface="MS PGothic" pitchFamily="34" charset="-128"/>
              </a:rPr>
              <a:t> </a:t>
            </a:r>
            <a:r>
              <a:rPr lang="en-US" altLang="zh-CN" sz="2400" dirty="0">
                <a:ea typeface="MS PGothic" pitchFamily="34" charset="-128"/>
              </a:rPr>
              <a:t>C</a:t>
            </a:r>
            <a:r>
              <a:rPr lang="en-US" sz="2400" dirty="0">
                <a:ea typeface="MS PGothic" pitchFamily="34" charset="-128"/>
              </a:rPr>
              <a:t>ost in </a:t>
            </a:r>
            <a:r>
              <a:rPr lang="en-US" altLang="zh-CN" sz="2400" dirty="0">
                <a:ea typeface="MS PGothic" pitchFamily="34" charset="-128"/>
              </a:rPr>
              <a:t>P</a:t>
            </a:r>
            <a:r>
              <a:rPr lang="en-US" sz="2400" dirty="0">
                <a:ea typeface="MS PGothic" pitchFamily="34" charset="-128"/>
              </a:rPr>
              <a:t>ublic </a:t>
            </a:r>
            <a:r>
              <a:rPr lang="en-US" altLang="zh-CN" sz="2400" dirty="0">
                <a:ea typeface="MS PGothic" pitchFamily="34" charset="-128"/>
              </a:rPr>
              <a:t>C</a:t>
            </a:r>
            <a:r>
              <a:rPr lang="en-US" sz="2400" dirty="0">
                <a:ea typeface="MS PGothic" pitchFamily="34" charset="-128"/>
              </a:rPr>
              <a:t>loud </a:t>
            </a:r>
            <a:r>
              <a:rPr lang="en-US" altLang="zh-CN" sz="2400" dirty="0">
                <a:ea typeface="MS PGothic" pitchFamily="34" charset="-128"/>
              </a:rPr>
              <a:t>S</a:t>
            </a:r>
            <a:r>
              <a:rPr lang="en-US" sz="2400" dirty="0">
                <a:ea typeface="MS PGothic" pitchFamily="34" charset="-128"/>
              </a:rPr>
              <a:t>ervices?</a:t>
            </a:r>
          </a:p>
        </p:txBody>
      </p:sp>
      <p:pic>
        <p:nvPicPr>
          <p:cNvPr id="12296" name="Picture 8">
            <a:extLst>
              <a:ext uri="{FF2B5EF4-FFF2-40B4-BE49-F238E27FC236}">
                <a16:creationId xmlns:a16="http://schemas.microsoft.com/office/drawing/2014/main" id="{79661A5F-3770-564E-B933-9672FF283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2" y="2738440"/>
            <a:ext cx="4747275" cy="38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>
            <a:extLst>
              <a:ext uri="{FF2B5EF4-FFF2-40B4-BE49-F238E27FC236}">
                <a16:creationId xmlns:a16="http://schemas.microsoft.com/office/drawing/2014/main" id="{34DEFEF4-2F92-CB4F-B8AF-A7B69BD4D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464" y="2842373"/>
            <a:ext cx="4602536" cy="38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E5EF6C-CBA8-4609-9551-4750E7E05EC9}"/>
              </a:ext>
            </a:extLst>
          </p:cNvPr>
          <p:cNvGrpSpPr/>
          <p:nvPr/>
        </p:nvGrpSpPr>
        <p:grpSpPr>
          <a:xfrm>
            <a:off x="5957341" y="1638331"/>
            <a:ext cx="2652627" cy="1152075"/>
            <a:chOff x="3737303" y="4242514"/>
            <a:chExt cx="2652627" cy="115207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413542-7C86-49AC-A524-0BA881763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69249" y="4365870"/>
              <a:ext cx="1220681" cy="1028719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E9C6396-4653-4027-9BE6-C53C589AD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37303" y="4242514"/>
              <a:ext cx="1205211" cy="1152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513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A8D99-A2B9-764E-8629-A32605589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75B1F-CCB2-4743-BC9D-72A29C6DE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>
                <a:solidFill>
                  <a:srgbClr val="FF0000"/>
                </a:solidFill>
              </a:rPr>
              <a:t>not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cheap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public</a:t>
            </a:r>
            <a:r>
              <a:rPr lang="zh-CN" altLang="en-US" dirty="0"/>
              <a:t> </a:t>
            </a:r>
            <a:r>
              <a:rPr lang="en-US" altLang="zh-CN" dirty="0"/>
              <a:t>cloud</a:t>
            </a:r>
          </a:p>
          <a:p>
            <a:pPr lvl="1"/>
            <a:r>
              <a:rPr lang="en-US" altLang="zh-CN" dirty="0"/>
              <a:t>AWS,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 </a:t>
            </a:r>
            <a:r>
              <a:rPr lang="en-US" altLang="zh-CN" dirty="0"/>
              <a:t>=</a:t>
            </a:r>
            <a:r>
              <a:rPr lang="zh-CN" altLang="en-US" dirty="0"/>
              <a:t>  </a:t>
            </a:r>
            <a:r>
              <a:rPr lang="en-US" altLang="zh-CN" dirty="0"/>
              <a:t>25</a:t>
            </a:r>
            <a:r>
              <a:rPr lang="zh-CN" altLang="en-US" dirty="0"/>
              <a:t> </a:t>
            </a:r>
            <a:r>
              <a:rPr lang="en-US" altLang="zh-CN" dirty="0"/>
              <a:t>vCPU</a:t>
            </a:r>
            <a:r>
              <a:rPr lang="zh-CN" altLang="en-US" dirty="0"/>
              <a:t> 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price</a:t>
            </a:r>
          </a:p>
          <a:p>
            <a:pPr lvl="1"/>
            <a:r>
              <a:rPr lang="en-US" altLang="zh-CN" dirty="0"/>
              <a:t>Huawei,</a:t>
            </a:r>
            <a:r>
              <a:rPr lang="zh-CN" altLang="en-US" dirty="0"/>
              <a:t> </a:t>
            </a:r>
            <a:r>
              <a:rPr lang="en-US" altLang="zh-CN" dirty="0"/>
              <a:t>1</a:t>
            </a:r>
            <a:r>
              <a:rPr lang="zh-CN" altLang="en-US" dirty="0"/>
              <a:t> </a:t>
            </a:r>
            <a:r>
              <a:rPr lang="en-US" altLang="zh-CN" dirty="0"/>
              <a:t>FPGA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23</a:t>
            </a:r>
            <a:r>
              <a:rPr lang="zh-CN" altLang="en-US" dirty="0"/>
              <a:t> </a:t>
            </a:r>
            <a:r>
              <a:rPr lang="en-US" altLang="zh-CN" dirty="0"/>
              <a:t>vCPU</a:t>
            </a:r>
            <a:r>
              <a:rPr lang="zh-CN" altLang="en-US" dirty="0"/>
              <a:t> </a:t>
            </a:r>
            <a:r>
              <a:rPr lang="en-US" altLang="zh-CN" dirty="0"/>
              <a:t>in</a:t>
            </a:r>
            <a:r>
              <a:rPr lang="zh-CN" altLang="en-US" dirty="0"/>
              <a:t> </a:t>
            </a:r>
            <a:r>
              <a:rPr lang="en-US" altLang="zh-CN" dirty="0"/>
              <a:t>price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r>
              <a:rPr lang="en-US" altLang="zh-CN" dirty="0"/>
              <a:t>Amdahl’s</a:t>
            </a:r>
            <a:r>
              <a:rPr lang="zh-CN" altLang="en-US" dirty="0"/>
              <a:t> </a:t>
            </a:r>
            <a:r>
              <a:rPr lang="en-US" altLang="zh-CN" dirty="0"/>
              <a:t>law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the theoretical speedup is always limited by the part of the task that cannot benefit from the improvement.</a:t>
            </a:r>
          </a:p>
          <a:p>
            <a:pPr lvl="1"/>
            <a:r>
              <a:rPr lang="en-US" altLang="zh-CN" dirty="0"/>
              <a:t>For</a:t>
            </a:r>
            <a:r>
              <a:rPr lang="zh-CN" altLang="en-US" dirty="0"/>
              <a:t> </a:t>
            </a:r>
            <a:r>
              <a:rPr lang="en-US" altLang="zh-CN" dirty="0"/>
              <a:t>HTC,</a:t>
            </a:r>
            <a:r>
              <a:rPr lang="zh-CN" altLang="en-US" dirty="0"/>
              <a:t> </a:t>
            </a:r>
            <a:r>
              <a:rPr lang="en-US" altLang="zh-CN" dirty="0" err="1"/>
              <a:t>PairHMM</a:t>
            </a:r>
            <a:r>
              <a:rPr lang="zh-CN" altLang="en-US" dirty="0"/>
              <a:t> </a:t>
            </a:r>
            <a:r>
              <a:rPr lang="en-US" altLang="zh-CN" dirty="0"/>
              <a:t>kernel</a:t>
            </a:r>
            <a:r>
              <a:rPr lang="zh-CN" altLang="en-US" dirty="0"/>
              <a:t> </a:t>
            </a:r>
            <a:r>
              <a:rPr lang="en-US" altLang="zh-CN" dirty="0"/>
              <a:t>takes</a:t>
            </a:r>
            <a:r>
              <a:rPr lang="zh-CN" altLang="en-US" dirty="0"/>
              <a:t> </a:t>
            </a:r>
            <a:r>
              <a:rPr lang="en-US" altLang="zh-CN" dirty="0"/>
              <a:t>39%</a:t>
            </a:r>
            <a:r>
              <a:rPr lang="zh-CN" altLang="en-US" dirty="0"/>
              <a:t> </a:t>
            </a:r>
            <a:endParaRPr lang="en-US" altLang="zh-CN" dirty="0"/>
          </a:p>
          <a:p>
            <a:pPr lvl="1"/>
            <a:r>
              <a:rPr lang="en-US" altLang="zh-CN" dirty="0"/>
              <a:t>Application</a:t>
            </a:r>
            <a:r>
              <a:rPr lang="zh-CN" altLang="en-US" dirty="0"/>
              <a:t> </a:t>
            </a:r>
            <a:r>
              <a:rPr lang="en-US" altLang="zh-CN" dirty="0"/>
              <a:t>speedup</a:t>
            </a:r>
            <a:r>
              <a:rPr lang="zh-CN" altLang="en-US" dirty="0"/>
              <a:t> </a:t>
            </a:r>
            <a:r>
              <a:rPr lang="en-US" altLang="zh-CN" dirty="0"/>
              <a:t>is</a:t>
            </a:r>
            <a:r>
              <a:rPr lang="zh-CN" altLang="en-US" dirty="0"/>
              <a:t> </a:t>
            </a:r>
            <a:r>
              <a:rPr lang="en-US" altLang="zh-CN" dirty="0"/>
              <a:t>bounded</a:t>
            </a:r>
            <a:r>
              <a:rPr lang="zh-CN" altLang="en-US" dirty="0"/>
              <a:t> </a:t>
            </a:r>
            <a:r>
              <a:rPr lang="en-US" altLang="zh-CN" dirty="0"/>
              <a:t>by</a:t>
            </a:r>
            <a:r>
              <a:rPr lang="zh-CN" altLang="en-US" dirty="0"/>
              <a:t>  </a:t>
            </a:r>
            <a:r>
              <a:rPr lang="en-US" altLang="zh-CN" dirty="0"/>
              <a:t>1/(1-0.39)</a:t>
            </a:r>
            <a:r>
              <a:rPr lang="zh-CN" altLang="en-US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altLang="zh-CN" dirty="0"/>
              <a:t>1.63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AE7F72-A7D0-3D48-860D-F7750D24B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43" y="2732068"/>
            <a:ext cx="7450667" cy="164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4AC46-A10A-414B-A7CC-A37C35865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latin typeface="Arial Narrow" panose="020B0606020202030204" pitchFamily="34" charset="0"/>
              </a:rPr>
              <a:t>Challenges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4E8DC-7EBD-4A01-BC01-172A4EA5B7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are different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59AA60-E23B-4E37-BA90-F2032F0E1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520776"/>
              </p:ext>
            </p:extLst>
          </p:nvPr>
        </p:nvGraphicFramePr>
        <p:xfrm>
          <a:off x="429294" y="3505031"/>
          <a:ext cx="7950807" cy="17758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502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0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0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3968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</a:t>
                      </a:r>
                      <a:r>
                        <a:rPr lang="en-US" sz="2000" baseline="0" dirty="0"/>
                        <a:t> (kernel ratio)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 (speedup)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BWA (</a:t>
                      </a:r>
                      <a:r>
                        <a:rPr lang="en-US" sz="2000" dirty="0" err="1"/>
                        <a:t>SmithWaterman</a:t>
                      </a:r>
                      <a:r>
                        <a:rPr lang="en-US" sz="2000" dirty="0"/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3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/>
                        <a:t>Samtools</a:t>
                      </a:r>
                      <a:r>
                        <a:rPr lang="en-US" sz="2000" dirty="0"/>
                        <a:t> (deflate)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~12x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96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GATK3.6 (</a:t>
                      </a:r>
                      <a:r>
                        <a:rPr lang="en-US" sz="2000" dirty="0" err="1"/>
                        <a:t>pairHMM</a:t>
                      </a:r>
                      <a:r>
                        <a:rPr lang="en-US" sz="2000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~</a:t>
                      </a:r>
                      <a:r>
                        <a:rPr lang="en-US" altLang="zh-CN" sz="2000" dirty="0"/>
                        <a:t>40</a:t>
                      </a:r>
                      <a:r>
                        <a:rPr lang="en-US" sz="20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78FD1DEE-FF69-4BC3-A670-953095708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1805393"/>
            <a:ext cx="6772275" cy="1457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9294" y="5638196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BWA,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Samtools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, GATK3.6 are all single node, multi-thread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BWA,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Samtools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 in C, GATK3.6 in Java</a:t>
            </a:r>
          </a:p>
        </p:txBody>
      </p:sp>
    </p:spTree>
    <p:extLst>
      <p:ext uri="{BB962C8B-B14F-4D97-AF65-F5344CB8AC3E}">
        <p14:creationId xmlns:p14="http://schemas.microsoft.com/office/powerpoint/2010/main" val="189889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Performance Model on CPU-FPGA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DFE0F-A85D-4F2A-9B53-D06D97A23A4F}"/>
              </a:ext>
            </a:extLst>
          </p:cNvPr>
          <p:cNvSpPr txBox="1"/>
          <p:nvPr/>
        </p:nvSpPr>
        <p:spPr>
          <a:xfrm>
            <a:off x="558969" y="1489079"/>
            <a:ext cx="62906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“Well Matched”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 FPGA vs CPUs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e.g. r = 0.5, S = 8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,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P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MS PGothic" pitchFamily="34" charset="-128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49679" y="4003040"/>
            <a:ext cx="3576963" cy="5384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808071" y="4003040"/>
            <a:ext cx="2719633" cy="538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 descr="https://www.allhdd.com/images/thumbnails/280/295/detailed/526/00AL140cc.jpg?t=14667983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822" y="4668049"/>
            <a:ext cx="1257159" cy="13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xilinx vu9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376" y="4805184"/>
            <a:ext cx="1427307" cy="11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mage result for star wars cat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94" y="3344014"/>
            <a:ext cx="3331298" cy="333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35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Performance Model on CPU-FPGA Platform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F1E8C-74EC-4293-AE93-EC41ABE36D93}"/>
              </a:ext>
            </a:extLst>
          </p:cNvPr>
          <p:cNvSpPr txBox="1"/>
          <p:nvPr/>
        </p:nvSpPr>
        <p:spPr>
          <a:xfrm>
            <a:off x="348100" y="1173037"/>
            <a:ext cx="287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Fast FPGA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DFE0F-A85D-4F2A-9B53-D06D97A23A4F}"/>
              </a:ext>
            </a:extLst>
          </p:cNvPr>
          <p:cNvSpPr txBox="1"/>
          <p:nvPr/>
        </p:nvSpPr>
        <p:spPr>
          <a:xfrm>
            <a:off x="736098" y="1902148"/>
            <a:ext cx="7882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e.g. r =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0.39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, 1-r/r = 1.56, S =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40,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320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64</a:t>
            </a:r>
            <a:b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b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0062" y="3910988"/>
            <a:ext cx="3535680" cy="538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7718" y="3907846"/>
            <a:ext cx="2304345" cy="53848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https://www.allhdd.com/images/thumbnails/280/295/detailed/526/00AL140cc.jpg?t=14667983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75" y="4485148"/>
            <a:ext cx="1257159" cy="13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xilinx vu9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18" y="4547178"/>
            <a:ext cx="1427307" cy="11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0589" y="5600814"/>
            <a:ext cx="2548514" cy="115229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302479" y="4446326"/>
            <a:ext cx="0" cy="2419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3E1631B-0A34-46CA-80DC-024450215AE8}"/>
              </a:ext>
            </a:extLst>
          </p:cNvPr>
          <p:cNvSpPr txBox="1"/>
          <p:nvPr/>
        </p:nvSpPr>
        <p:spPr>
          <a:xfrm>
            <a:off x="752263" y="2887033"/>
            <a:ext cx="895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Leave 1-8/64</a:t>
            </a:r>
            <a:r>
              <a:rPr kumimoji="0" lang="en-US" altLang="zh-CN" sz="32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= 87% FPGA resource idling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, Waste!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pic>
        <p:nvPicPr>
          <p:cNvPr id="17" name="Picture 12" descr="Image result for amazon ec2">
            <a:extLst>
              <a:ext uri="{FF2B5EF4-FFF2-40B4-BE49-F238E27FC236}">
                <a16:creationId xmlns:a16="http://schemas.microsoft.com/office/drawing/2014/main" id="{67B0AAF4-2B77-405D-9E9C-DACEC7AE8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35" y="1093877"/>
            <a:ext cx="2168932" cy="81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61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Narrow" panose="020B0606020202030204" pitchFamily="34" charset="0"/>
              </a:rPr>
              <a:t>Performance Model on CPU-FPGA Platform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F1E8C-74EC-4293-AE93-EC41ABE36D93}"/>
              </a:ext>
            </a:extLst>
          </p:cNvPr>
          <p:cNvSpPr txBox="1"/>
          <p:nvPr/>
        </p:nvSpPr>
        <p:spPr>
          <a:xfrm>
            <a:off x="348100" y="1173037"/>
            <a:ext cx="28719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Slow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 FPGA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EDFE0F-A85D-4F2A-9B53-D06D97A23A4F}"/>
              </a:ext>
            </a:extLst>
          </p:cNvPr>
          <p:cNvSpPr txBox="1"/>
          <p:nvPr/>
        </p:nvSpPr>
        <p:spPr>
          <a:xfrm>
            <a:off x="736098" y="1992171"/>
            <a:ext cx="7655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e.g. r =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0.83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, 1-r/r = </a:t>
            </a:r>
            <a:r>
              <a:rPr lang="en-US" sz="3200" dirty="0">
                <a:solidFill>
                  <a:prstClr val="black"/>
                </a:solidFill>
                <a:latin typeface="Calibri" panose="020F0502020204030204"/>
                <a:ea typeface="MS PGothic" pitchFamily="34" charset="-128"/>
              </a:rPr>
              <a:t>0.2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, S =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40,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P’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lang="en-US" altLang="zh-CN" sz="3200" noProof="0" dirty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8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b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b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=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32,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20062" y="3910988"/>
            <a:ext cx="3535680" cy="5384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77717" y="3907846"/>
            <a:ext cx="4565767" cy="53848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2" descr="https://www.allhdd.com/images/thumbnails/280/295/detailed/526/00AL140cc.jpg?t=146679839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675" y="4485148"/>
            <a:ext cx="1257159" cy="132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xilinx vu9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718" y="4547178"/>
            <a:ext cx="1427307" cy="1108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9326" y="5787760"/>
            <a:ext cx="2548514" cy="1152298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5315520" y="4485148"/>
            <a:ext cx="0" cy="24192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584BC8-2ADB-498B-830C-ED8A2074F751}"/>
              </a:ext>
            </a:extLst>
          </p:cNvPr>
          <p:cNvSpPr txBox="1"/>
          <p:nvPr/>
        </p:nvSpPr>
        <p:spPr>
          <a:xfrm>
            <a:off x="752264" y="2977056"/>
            <a:ext cx="7791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Leave 32-8 = 24 CPU cores idling, Waste!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8F1A5A9-8066-4801-A643-FD9EF029E543}"/>
              </a:ext>
            </a:extLst>
          </p:cNvPr>
          <p:cNvGrpSpPr/>
          <p:nvPr/>
        </p:nvGrpSpPr>
        <p:grpSpPr>
          <a:xfrm>
            <a:off x="6598165" y="1148570"/>
            <a:ext cx="1793570" cy="802642"/>
            <a:chOff x="3737303" y="4242514"/>
            <a:chExt cx="2652627" cy="115207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AE5F969F-F9B3-4BF8-95EB-9893CEE1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9249" y="4365870"/>
              <a:ext cx="1220681" cy="102871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B496F45-8D77-4407-81E3-4E51CA0DA3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37303" y="4242514"/>
              <a:ext cx="1205211" cy="1152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432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5" grpId="0" animBg="1"/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srcPresentationTemplate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gsrcPresentation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oc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soc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</a:spPr>
      <a:bodyPr vert="horz" wrap="square" lIns="91440" tIns="45720" rIns="91440" bIns="45720" numCol="1" anchor="t" anchorCtr="0" compatLnSpc="1"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c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c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c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3506</TotalTime>
  <Words>1316</Words>
  <Application>Microsoft Macintosh PowerPoint</Application>
  <PresentationFormat>On-screen Show (4:3)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Open Sans</vt:lpstr>
      <vt:lpstr>Open Sans Semibold</vt:lpstr>
      <vt:lpstr>Arial</vt:lpstr>
      <vt:lpstr>Arial Narrow</vt:lpstr>
      <vt:lpstr>Calibri</vt:lpstr>
      <vt:lpstr>Monotype Sorts</vt:lpstr>
      <vt:lpstr>Times New Roman</vt:lpstr>
      <vt:lpstr>Wingdings</vt:lpstr>
      <vt:lpstr>1_Office Theme</vt:lpstr>
      <vt:lpstr>Office Theme</vt:lpstr>
      <vt:lpstr>1_gsrcPresentationTemplate</vt:lpstr>
      <vt:lpstr>soc</vt:lpstr>
      <vt:lpstr>PowerPoint Presentation</vt:lpstr>
      <vt:lpstr>PowerPoint Presentation</vt:lpstr>
      <vt:lpstr>Motivation: How Does Using FPGA Accelerators Impact an Application’s Out-of-Pocket Cost in Public Cloud Services?</vt:lpstr>
      <vt:lpstr>Motivation: How Does Using FPGA Accelerators Impact an Application’s Out-of-Pocket Cost in Public Cloud Services?</vt:lpstr>
      <vt:lpstr>Why?</vt:lpstr>
      <vt:lpstr>Challenges</vt:lpstr>
      <vt:lpstr>Performance Model on CPU-FPGA Platform</vt:lpstr>
      <vt:lpstr>Performance Model on CPU-FPGA Platform</vt:lpstr>
      <vt:lpstr>Performance Model on CPU-FPGA Platform</vt:lpstr>
      <vt:lpstr>Proposed Optimization for Fast FPGA: Sharing FPGA among Instances</vt:lpstr>
      <vt:lpstr>Proposed Optimization for Slow FPGA: Co-execution of FPGA+CPU</vt:lpstr>
      <vt:lpstr>Mocha: Multinode Optimization of Cost in Heterogeneous Cloud with Accelerators</vt:lpstr>
      <vt:lpstr>Optimization Results</vt:lpstr>
      <vt:lpstr>Optimization Results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Raising an Abstraction Level of Compilation and Optimization for Customized Computing</dc:title>
  <dc:creator>Peipei Zhou</dc:creator>
  <cp:lastModifiedBy>Zhou, Peipei</cp:lastModifiedBy>
  <cp:revision>1049</cp:revision>
  <dcterms:created xsi:type="dcterms:W3CDTF">2018-02-27T21:06:35Z</dcterms:created>
  <dcterms:modified xsi:type="dcterms:W3CDTF">2021-02-02T12:42:02Z</dcterms:modified>
</cp:coreProperties>
</file>